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 r:id="rId2"/>
    <p:sldId id="258" r:id="rId3"/>
    <p:sldId id="261" r:id="rId4"/>
    <p:sldId id="259" r:id="rId5"/>
    <p:sldId id="279" r:id="rId6"/>
    <p:sldId id="280" r:id="rId7"/>
    <p:sldId id="260" r:id="rId8"/>
    <p:sldId id="286" r:id="rId9"/>
    <p:sldId id="266" r:id="rId10"/>
    <p:sldId id="267" r:id="rId11"/>
    <p:sldId id="268" r:id="rId12"/>
    <p:sldId id="264" r:id="rId13"/>
    <p:sldId id="262" r:id="rId14"/>
    <p:sldId id="263" r:id="rId15"/>
    <p:sldId id="284" r:id="rId16"/>
    <p:sldId id="285" r:id="rId17"/>
    <p:sldId id="265" r:id="rId18"/>
    <p:sldId id="269" r:id="rId19"/>
    <p:sldId id="281" r:id="rId20"/>
    <p:sldId id="283" r:id="rId21"/>
    <p:sldId id="270" r:id="rId22"/>
    <p:sldId id="271" r:id="rId23"/>
    <p:sldId id="272" r:id="rId24"/>
    <p:sldId id="274" r:id="rId25"/>
    <p:sldId id="273" r:id="rId26"/>
    <p:sldId id="275" r:id="rId27"/>
    <p:sldId id="276" r:id="rId28"/>
    <p:sldId id="282" r:id="rId29"/>
    <p:sldId id="277" r:id="rId30"/>
    <p:sldId id="278"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86" autoAdjust="0"/>
    <p:restoredTop sz="94660"/>
  </p:normalViewPr>
  <p:slideViewPr>
    <p:cSldViewPr snapToGrid="0">
      <p:cViewPr varScale="1">
        <p:scale>
          <a:sx n="108" d="100"/>
          <a:sy n="108" d="100"/>
        </p:scale>
        <p:origin x="-654"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FDCB2-4F90-4B7D-AB48-94B0C0E44C7E}" type="datetimeFigureOut">
              <a:rPr lang="zh-CN" altLang="en-US" smtClean="0"/>
              <a:pPr/>
              <a:t>2018/9/20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1AE4D-F413-409B-ADD8-7667F78E2B79}" type="slidenum">
              <a:rPr lang="zh-CN" altLang="en-US" smtClean="0"/>
              <a:pPr/>
              <a:t>‹#›</a:t>
            </a:fld>
            <a:endParaRPr lang="zh-CN" altLang="en-US"/>
          </a:p>
        </p:txBody>
      </p:sp>
    </p:spTree>
    <p:extLst>
      <p:ext uri="{BB962C8B-B14F-4D97-AF65-F5344CB8AC3E}">
        <p14:creationId xmlns="" xmlns:p14="http://schemas.microsoft.com/office/powerpoint/2010/main" val="898346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松耦合，可测试</a:t>
            </a:r>
            <a:endParaRPr lang="zh-CN" altLang="en-US" dirty="0"/>
          </a:p>
        </p:txBody>
      </p:sp>
      <p:sp>
        <p:nvSpPr>
          <p:cNvPr id="4" name="灯片编号占位符 3"/>
          <p:cNvSpPr>
            <a:spLocks noGrp="1"/>
          </p:cNvSpPr>
          <p:nvPr>
            <p:ph type="sldNum" sz="quarter" idx="10"/>
          </p:nvPr>
        </p:nvSpPr>
        <p:spPr/>
        <p:txBody>
          <a:bodyPr/>
          <a:lstStyle/>
          <a:p>
            <a:fld id="{3141AE4D-F413-409B-ADD8-7667F78E2B79}" type="slidenum">
              <a:rPr lang="zh-CN" altLang="en-US" smtClean="0"/>
              <a:pPr/>
              <a:t>14</a:t>
            </a:fld>
            <a:endParaRPr lang="zh-CN" altLang="en-US"/>
          </a:p>
        </p:txBody>
      </p:sp>
    </p:spTree>
    <p:extLst>
      <p:ext uri="{BB962C8B-B14F-4D97-AF65-F5344CB8AC3E}">
        <p14:creationId xmlns="" xmlns:p14="http://schemas.microsoft.com/office/powerpoint/2010/main" val="219408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异步数据流编程</a:t>
            </a:r>
            <a:endParaRPr lang="zh-CN" altLang="en-US" dirty="0"/>
          </a:p>
        </p:txBody>
      </p:sp>
      <p:sp>
        <p:nvSpPr>
          <p:cNvPr id="4" name="灯片编号占位符 3"/>
          <p:cNvSpPr>
            <a:spLocks noGrp="1"/>
          </p:cNvSpPr>
          <p:nvPr>
            <p:ph type="sldNum" sz="quarter" idx="10"/>
          </p:nvPr>
        </p:nvSpPr>
        <p:spPr/>
        <p:txBody>
          <a:bodyPr/>
          <a:lstStyle/>
          <a:p>
            <a:fld id="{3141AE4D-F413-409B-ADD8-7667F78E2B79}" type="slidenum">
              <a:rPr lang="zh-CN" altLang="en-US" smtClean="0"/>
              <a:pPr/>
              <a:t>18</a:t>
            </a:fld>
            <a:endParaRPr lang="zh-CN" altLang="en-US"/>
          </a:p>
        </p:txBody>
      </p:sp>
    </p:spTree>
    <p:extLst>
      <p:ext uri="{BB962C8B-B14F-4D97-AF65-F5344CB8AC3E}">
        <p14:creationId xmlns="" xmlns:p14="http://schemas.microsoft.com/office/powerpoint/2010/main" val="2086308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a:xfrm>
            <a:off x="5332412" y="5883275"/>
            <a:ext cx="4324044" cy="365125"/>
          </a:xfrm>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230984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799790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923085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2998141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2813131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791265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771277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1975013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405194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951856" y="5867131"/>
            <a:ext cx="551167" cy="365125"/>
          </a:xfrm>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1763566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2233991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165625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2270685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70358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633580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126006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AF25A7C-944C-4FA5-9992-82F5E1EF1498}" type="datetimeFigureOut">
              <a:rPr lang="zh-CN" altLang="en-US" smtClean="0"/>
              <a:pPr/>
              <a:t>2018/9/20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1561781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AF25A7C-944C-4FA5-9992-82F5E1EF1498}" type="datetimeFigureOut">
              <a:rPr lang="zh-CN" altLang="en-US" smtClean="0"/>
              <a:pPr/>
              <a:t>2018/9/20</a:t>
            </a:fld>
            <a:endParaRPr lang="zh-CN"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19C430-A18E-4DB5-95C3-98CF225DD125}" type="slidenum">
              <a:rPr lang="zh-CN" altLang="en-US" smtClean="0"/>
              <a:pPr/>
              <a:t>‹#›</a:t>
            </a:fld>
            <a:endParaRPr lang="zh-CN" altLang="en-US"/>
          </a:p>
        </p:txBody>
      </p:sp>
    </p:spTree>
    <p:extLst>
      <p:ext uri="{BB962C8B-B14F-4D97-AF65-F5344CB8AC3E}">
        <p14:creationId xmlns="" xmlns:p14="http://schemas.microsoft.com/office/powerpoint/2010/main" val="4287576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ngular.cn/api/common/http/HttpClien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primefaces.org/primeng/" TargetMode="External"/><Relationship Id="rId2" Type="http://schemas.openxmlformats.org/officeDocument/2006/relationships/hyperlink" Target="https://angular.cn/gui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深入浅出之</a:t>
            </a:r>
            <a:r>
              <a:rPr lang="en-US" altLang="zh-CN" dirty="0" smtClean="0"/>
              <a:t>angular</a:t>
            </a:r>
            <a:endParaRPr lang="zh-CN" altLang="en-US" dirty="0"/>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 xmlns:p14="http://schemas.microsoft.com/office/powerpoint/2010/main" val="3567421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2"/>
          <a:srcRect/>
          <a:stretch>
            <a:fillRect/>
          </a:stretch>
        </p:blipFill>
        <p:spPr bwMode="auto">
          <a:xfrm>
            <a:off x="2028413" y="328180"/>
            <a:ext cx="9474610" cy="6078724"/>
          </a:xfrm>
          <a:prstGeom prst="rect">
            <a:avLst/>
          </a:prstGeom>
          <a:noFill/>
          <a:ln w="9525">
            <a:noFill/>
            <a:miter lim="800000"/>
            <a:headEnd/>
            <a:tailEnd/>
          </a:ln>
          <a:effectLst/>
        </p:spPr>
      </p:pic>
    </p:spTree>
    <p:extLst>
      <p:ext uri="{BB962C8B-B14F-4D97-AF65-F5344CB8AC3E}">
        <p14:creationId xmlns="" xmlns:p14="http://schemas.microsoft.com/office/powerpoint/2010/main" val="3483107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sz="2800" dirty="0"/>
          </a:p>
        </p:txBody>
      </p:sp>
      <p:sp>
        <p:nvSpPr>
          <p:cNvPr id="3" name="内容占位符 2"/>
          <p:cNvSpPr>
            <a:spLocks noGrp="1"/>
          </p:cNvSpPr>
          <p:nvPr>
            <p:ph idx="1"/>
          </p:nvPr>
        </p:nvSpPr>
        <p:spPr/>
        <p:txBody>
          <a:bodyPr/>
          <a:lstStyle/>
          <a:p>
            <a:r>
              <a:rPr lang="zh-CN" altLang="en-US" dirty="0" smtClean="0"/>
              <a:t>基本</a:t>
            </a:r>
            <a:r>
              <a:rPr lang="en-US" altLang="zh-CN" dirty="0" smtClean="0"/>
              <a:t>html</a:t>
            </a:r>
            <a:r>
              <a:rPr lang="zh-CN" altLang="en-US" dirty="0" smtClean="0"/>
              <a:t>属性绑定</a:t>
            </a:r>
            <a:endParaRPr lang="en-US" altLang="zh-CN" dirty="0" smtClean="0"/>
          </a:p>
          <a:p>
            <a:pPr marL="0" indent="0">
              <a:buNone/>
            </a:pPr>
            <a:r>
              <a:rPr lang="en-US" altLang="zh-CN" dirty="0" smtClean="0"/>
              <a:t>&lt;td [</a:t>
            </a:r>
            <a:r>
              <a:rPr lang="en-US" altLang="zh-CN" dirty="0" err="1" smtClean="0"/>
              <a:t>attr.colspan</a:t>
            </a:r>
            <a:r>
              <a:rPr lang="en-US" altLang="zh-CN" dirty="0" smtClean="0"/>
              <a:t>]=“</a:t>
            </a:r>
            <a:r>
              <a:rPr lang="en-US" altLang="zh-CN" dirty="0" err="1" smtClean="0"/>
              <a:t>tableColspan</a:t>
            </a:r>
            <a:r>
              <a:rPr lang="en-US" altLang="zh-CN" dirty="0" smtClean="0"/>
              <a:t>”&gt;Something&lt;td&gt;</a:t>
            </a:r>
          </a:p>
          <a:p>
            <a:r>
              <a:rPr lang="en-US" altLang="zh-CN" dirty="0" err="1" smtClean="0"/>
              <a:t>Css</a:t>
            </a:r>
            <a:r>
              <a:rPr lang="zh-CN" altLang="en-US" dirty="0" smtClean="0"/>
              <a:t>类绑定</a:t>
            </a:r>
            <a:endParaRPr lang="en-US" altLang="zh-CN" dirty="0" smtClean="0"/>
          </a:p>
          <a:p>
            <a:pPr marL="0" indent="0">
              <a:buNone/>
            </a:pPr>
            <a:r>
              <a:rPr lang="en-US" altLang="zh-CN" dirty="0" smtClean="0"/>
              <a:t>&lt;div [class]=“</a:t>
            </a:r>
            <a:r>
              <a:rPr lang="en-US" altLang="zh-CN" dirty="0" err="1" smtClean="0"/>
              <a:t>someExpression</a:t>
            </a:r>
            <a:r>
              <a:rPr lang="en-US" altLang="zh-CN" dirty="0" smtClean="0"/>
              <a:t>”&gt;something&lt;/div&gt;</a:t>
            </a:r>
          </a:p>
          <a:p>
            <a:pPr marL="0" indent="0">
              <a:buNone/>
            </a:pPr>
            <a:endParaRPr lang="zh-CN" altLang="en-US" dirty="0"/>
          </a:p>
        </p:txBody>
      </p:sp>
    </p:spTree>
    <p:extLst>
      <p:ext uri="{BB962C8B-B14F-4D97-AF65-F5344CB8AC3E}">
        <p14:creationId xmlns="" xmlns:p14="http://schemas.microsoft.com/office/powerpoint/2010/main" val="26702020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93547" y="176114"/>
            <a:ext cx="10018713" cy="1752599"/>
          </a:xfrm>
        </p:spPr>
        <p:txBody>
          <a:bodyPr/>
          <a:lstStyle/>
          <a:p>
            <a:r>
              <a:rPr lang="zh-CN" altLang="en-US" dirty="0" smtClean="0"/>
              <a:t>路由</a:t>
            </a:r>
            <a:endParaRPr lang="zh-CN" altLang="en-US" dirty="0"/>
          </a:p>
        </p:txBody>
      </p:sp>
      <p:sp>
        <p:nvSpPr>
          <p:cNvPr id="4" name="矩形 3"/>
          <p:cNvSpPr/>
          <p:nvPr/>
        </p:nvSpPr>
        <p:spPr>
          <a:xfrm>
            <a:off x="1274618" y="1551708"/>
            <a:ext cx="10874846" cy="46835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文本框 4"/>
          <p:cNvSpPr txBox="1"/>
          <p:nvPr/>
        </p:nvSpPr>
        <p:spPr>
          <a:xfrm>
            <a:off x="5277853" y="1941095"/>
            <a:ext cx="2085473" cy="369332"/>
          </a:xfrm>
          <a:prstGeom prst="rect">
            <a:avLst/>
          </a:prstGeom>
          <a:noFill/>
        </p:spPr>
        <p:txBody>
          <a:bodyPr wrap="square" rtlCol="0">
            <a:spAutoFit/>
          </a:bodyPr>
          <a:lstStyle/>
          <a:p>
            <a:pPr algn="ctr"/>
            <a:r>
              <a:rPr lang="zh-CN" altLang="en-US" dirty="0" smtClean="0"/>
              <a:t>模块</a:t>
            </a:r>
            <a:endParaRPr lang="zh-CN" altLang="en-US" dirty="0"/>
          </a:p>
        </p:txBody>
      </p:sp>
      <p:sp>
        <p:nvSpPr>
          <p:cNvPr id="6" name="矩形 5"/>
          <p:cNvSpPr/>
          <p:nvPr/>
        </p:nvSpPr>
        <p:spPr>
          <a:xfrm>
            <a:off x="1379621" y="2422358"/>
            <a:ext cx="6513095" cy="25988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8293768" y="2310427"/>
            <a:ext cx="2743200" cy="24059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75032" y="2807368"/>
            <a:ext cx="2005263"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Path</a:t>
            </a:r>
            <a:r>
              <a:rPr lang="zh-CN" altLang="en-US" dirty="0" smtClean="0"/>
              <a:t>：</a:t>
            </a:r>
            <a:r>
              <a:rPr lang="en-US" altLang="zh-CN" dirty="0" smtClean="0"/>
              <a:t>/xxx </a:t>
            </a:r>
          </a:p>
          <a:p>
            <a:pPr algn="ctr"/>
            <a:r>
              <a:rPr lang="en-US" altLang="zh-CN" dirty="0" err="1" smtClean="0"/>
              <a:t>cpmponntA</a:t>
            </a:r>
            <a:endParaRPr lang="zh-CN" altLang="en-US" dirty="0"/>
          </a:p>
        </p:txBody>
      </p:sp>
      <p:sp>
        <p:nvSpPr>
          <p:cNvPr id="9" name="矩形 8"/>
          <p:cNvSpPr/>
          <p:nvPr/>
        </p:nvSpPr>
        <p:spPr>
          <a:xfrm>
            <a:off x="8775032" y="3673641"/>
            <a:ext cx="2005263" cy="8339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smtClean="0"/>
              <a:t>Path</a:t>
            </a:r>
            <a:r>
              <a:rPr lang="zh-CN" altLang="en-US" dirty="0" smtClean="0"/>
              <a:t>：</a:t>
            </a:r>
            <a:r>
              <a:rPr lang="en-US" altLang="zh-CN" dirty="0" smtClean="0"/>
              <a:t>/</a:t>
            </a:r>
            <a:r>
              <a:rPr lang="en-US" altLang="zh-CN" dirty="0" err="1" smtClean="0"/>
              <a:t>yyy</a:t>
            </a:r>
            <a:r>
              <a:rPr lang="en-US" altLang="zh-CN" dirty="0" smtClean="0"/>
              <a:t> </a:t>
            </a:r>
          </a:p>
          <a:p>
            <a:pPr algn="ctr"/>
            <a:r>
              <a:rPr lang="en-US" altLang="zh-CN" dirty="0" err="1" smtClean="0"/>
              <a:t>cpmponntA</a:t>
            </a:r>
            <a:endParaRPr lang="zh-CN" altLang="en-US" dirty="0" smtClean="0"/>
          </a:p>
          <a:p>
            <a:pPr algn="ctr"/>
            <a:endParaRPr lang="zh-CN" altLang="en-US" dirty="0"/>
          </a:p>
        </p:txBody>
      </p:sp>
      <p:sp>
        <p:nvSpPr>
          <p:cNvPr id="10" name="圆角矩形 9"/>
          <p:cNvSpPr/>
          <p:nvPr/>
        </p:nvSpPr>
        <p:spPr>
          <a:xfrm>
            <a:off x="1892968" y="2807368"/>
            <a:ext cx="2486527" cy="19090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nvSpPr>
        <p:spPr>
          <a:xfrm>
            <a:off x="5109410" y="2767262"/>
            <a:ext cx="2486527" cy="19090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p:cNvSpPr/>
          <p:nvPr/>
        </p:nvSpPr>
        <p:spPr>
          <a:xfrm>
            <a:off x="5350041" y="5448384"/>
            <a:ext cx="2005263"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组件</a:t>
            </a:r>
            <a:r>
              <a:rPr lang="en-US" altLang="zh-CN" dirty="0" smtClean="0"/>
              <a:t>B</a:t>
            </a:r>
            <a:endParaRPr lang="zh-CN" altLang="en-US" dirty="0"/>
          </a:p>
        </p:txBody>
      </p:sp>
      <p:sp>
        <p:nvSpPr>
          <p:cNvPr id="13" name="矩形 12"/>
          <p:cNvSpPr/>
          <p:nvPr/>
        </p:nvSpPr>
        <p:spPr>
          <a:xfrm>
            <a:off x="2133599" y="5448384"/>
            <a:ext cx="2005263" cy="609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smtClean="0"/>
              <a:t>组件</a:t>
            </a:r>
            <a:r>
              <a:rPr lang="en-US" altLang="zh-CN" dirty="0" smtClean="0"/>
              <a:t>A</a:t>
            </a:r>
            <a:endParaRPr lang="zh-CN" altLang="en-US" dirty="0"/>
          </a:p>
        </p:txBody>
      </p:sp>
      <p:sp>
        <p:nvSpPr>
          <p:cNvPr id="14" name="矩形 13"/>
          <p:cNvSpPr/>
          <p:nvPr/>
        </p:nvSpPr>
        <p:spPr>
          <a:xfrm>
            <a:off x="2390273" y="3275996"/>
            <a:ext cx="1588168" cy="513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RouterOutlet</a:t>
            </a:r>
            <a:endParaRPr lang="zh-CN" altLang="en-US" dirty="0"/>
          </a:p>
        </p:txBody>
      </p:sp>
      <p:sp>
        <p:nvSpPr>
          <p:cNvPr id="18" name="矩形 17"/>
          <p:cNvSpPr/>
          <p:nvPr/>
        </p:nvSpPr>
        <p:spPr>
          <a:xfrm>
            <a:off x="2398296" y="3994448"/>
            <a:ext cx="1588168" cy="513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RouterLink</a:t>
            </a:r>
            <a:endParaRPr lang="zh-CN" altLang="en-US" dirty="0"/>
          </a:p>
        </p:txBody>
      </p:sp>
      <p:sp>
        <p:nvSpPr>
          <p:cNvPr id="19" name="矩形 18"/>
          <p:cNvSpPr/>
          <p:nvPr/>
        </p:nvSpPr>
        <p:spPr>
          <a:xfrm>
            <a:off x="5634791" y="3997799"/>
            <a:ext cx="1588168" cy="513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ActivateRoute</a:t>
            </a:r>
            <a:endParaRPr lang="zh-CN" altLang="en-US" dirty="0"/>
          </a:p>
        </p:txBody>
      </p:sp>
      <p:sp>
        <p:nvSpPr>
          <p:cNvPr id="20" name="矩形 19"/>
          <p:cNvSpPr/>
          <p:nvPr/>
        </p:nvSpPr>
        <p:spPr>
          <a:xfrm>
            <a:off x="5634791" y="3275996"/>
            <a:ext cx="1588168" cy="513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Router</a:t>
            </a:r>
            <a:endParaRPr lang="zh-CN" altLang="en-US" dirty="0"/>
          </a:p>
        </p:txBody>
      </p:sp>
      <p:sp>
        <p:nvSpPr>
          <p:cNvPr id="21" name="文本框 20"/>
          <p:cNvSpPr txBox="1"/>
          <p:nvPr/>
        </p:nvSpPr>
        <p:spPr>
          <a:xfrm>
            <a:off x="3934326" y="2446239"/>
            <a:ext cx="1973179" cy="369332"/>
          </a:xfrm>
          <a:prstGeom prst="rect">
            <a:avLst/>
          </a:prstGeom>
          <a:noFill/>
        </p:spPr>
        <p:txBody>
          <a:bodyPr wrap="square" rtlCol="0">
            <a:spAutoFit/>
          </a:bodyPr>
          <a:lstStyle/>
          <a:p>
            <a:r>
              <a:rPr lang="en-US" altLang="zh-CN" dirty="0" err="1" smtClean="0"/>
              <a:t>AppComponent</a:t>
            </a:r>
            <a:endParaRPr lang="zh-CN" altLang="en-US" dirty="0"/>
          </a:p>
        </p:txBody>
      </p:sp>
      <p:sp>
        <p:nvSpPr>
          <p:cNvPr id="22" name="文本框 21"/>
          <p:cNvSpPr txBox="1"/>
          <p:nvPr/>
        </p:nvSpPr>
        <p:spPr>
          <a:xfrm>
            <a:off x="2398296" y="2832131"/>
            <a:ext cx="1435767" cy="369332"/>
          </a:xfrm>
          <a:prstGeom prst="rect">
            <a:avLst/>
          </a:prstGeom>
          <a:noFill/>
        </p:spPr>
        <p:txBody>
          <a:bodyPr wrap="square" rtlCol="0">
            <a:spAutoFit/>
          </a:bodyPr>
          <a:lstStyle/>
          <a:p>
            <a:pPr algn="ctr"/>
            <a:r>
              <a:rPr lang="zh-CN" altLang="en-US" dirty="0" smtClean="0"/>
              <a:t>模板</a:t>
            </a:r>
            <a:endParaRPr lang="zh-CN" altLang="en-US" dirty="0"/>
          </a:p>
        </p:txBody>
      </p:sp>
      <p:sp>
        <p:nvSpPr>
          <p:cNvPr id="23" name="文本框 22"/>
          <p:cNvSpPr txBox="1"/>
          <p:nvPr/>
        </p:nvSpPr>
        <p:spPr>
          <a:xfrm>
            <a:off x="5638804" y="2821535"/>
            <a:ext cx="1435767" cy="369332"/>
          </a:xfrm>
          <a:prstGeom prst="rect">
            <a:avLst/>
          </a:prstGeom>
          <a:noFill/>
        </p:spPr>
        <p:txBody>
          <a:bodyPr wrap="square" rtlCol="0">
            <a:spAutoFit/>
          </a:bodyPr>
          <a:lstStyle/>
          <a:p>
            <a:pPr algn="ctr"/>
            <a:r>
              <a:rPr lang="zh-CN" altLang="en-US" dirty="0"/>
              <a:t>控制器</a:t>
            </a:r>
          </a:p>
        </p:txBody>
      </p:sp>
      <p:sp>
        <p:nvSpPr>
          <p:cNvPr id="24" name="文本框 23"/>
          <p:cNvSpPr txBox="1"/>
          <p:nvPr/>
        </p:nvSpPr>
        <p:spPr>
          <a:xfrm>
            <a:off x="8947484" y="2377548"/>
            <a:ext cx="1435767" cy="369332"/>
          </a:xfrm>
          <a:prstGeom prst="rect">
            <a:avLst/>
          </a:prstGeom>
          <a:noFill/>
        </p:spPr>
        <p:txBody>
          <a:bodyPr wrap="square" rtlCol="0">
            <a:spAutoFit/>
          </a:bodyPr>
          <a:lstStyle/>
          <a:p>
            <a:pPr algn="ctr"/>
            <a:r>
              <a:rPr lang="en-US" altLang="zh-CN" dirty="0"/>
              <a:t>Routers</a:t>
            </a:r>
            <a:endParaRPr lang="zh-CN" altLang="en-US" dirty="0"/>
          </a:p>
        </p:txBody>
      </p:sp>
    </p:spTree>
    <p:extLst>
      <p:ext uri="{BB962C8B-B14F-4D97-AF65-F5344CB8AC3E}">
        <p14:creationId xmlns="" xmlns:p14="http://schemas.microsoft.com/office/powerpoint/2010/main" val="1820266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smtClean="0"/>
              <a:t>angular</a:t>
            </a:r>
            <a:r>
              <a:rPr lang="zh-CN" altLang="en-US" dirty="0" smtClean="0"/>
              <a:t>路由导航</a:t>
            </a:r>
            <a:endParaRPr lang="zh-CN" altLang="en-US" dirty="0"/>
          </a:p>
        </p:txBody>
      </p:sp>
      <p:graphicFrame>
        <p:nvGraphicFramePr>
          <p:cNvPr id="4" name="内容占位符 3"/>
          <p:cNvGraphicFramePr>
            <a:graphicFrameLocks noGrp="1"/>
          </p:cNvGraphicFramePr>
          <p:nvPr>
            <p:ph idx="1"/>
            <p:extLst>
              <p:ext uri="{D42A27DB-BD31-4B8C-83A1-F6EECF244321}">
                <p14:modId xmlns="" xmlns:p14="http://schemas.microsoft.com/office/powerpoint/2010/main" val="583158614"/>
              </p:ext>
            </p:extLst>
          </p:nvPr>
        </p:nvGraphicFramePr>
        <p:xfrm>
          <a:off x="1576677" y="1958110"/>
          <a:ext cx="10018712" cy="4013662"/>
        </p:xfrm>
        <a:graphic>
          <a:graphicData uri="http://schemas.openxmlformats.org/drawingml/2006/table">
            <a:tbl>
              <a:tblPr firstRow="1" bandRow="1">
                <a:tableStyleId>{5C22544A-7EE6-4342-B048-85BDC9FD1C3A}</a:tableStyleId>
              </a:tblPr>
              <a:tblGrid>
                <a:gridCol w="2212370">
                  <a:extLst>
                    <a:ext uri="{9D8B030D-6E8A-4147-A177-3AD203B41FA5}">
                      <a16:colId xmlns="" xmlns:a16="http://schemas.microsoft.com/office/drawing/2014/main" val="2990611781"/>
                    </a:ext>
                  </a:extLst>
                </a:gridCol>
                <a:gridCol w="7806342">
                  <a:extLst>
                    <a:ext uri="{9D8B030D-6E8A-4147-A177-3AD203B41FA5}">
                      <a16:colId xmlns="" xmlns:a16="http://schemas.microsoft.com/office/drawing/2014/main" val="2562606685"/>
                    </a:ext>
                  </a:extLst>
                </a:gridCol>
              </a:tblGrid>
              <a:tr h="630382">
                <a:tc>
                  <a:txBody>
                    <a:bodyPr/>
                    <a:lstStyle/>
                    <a:p>
                      <a:pPr algn="ctr"/>
                      <a:r>
                        <a:rPr lang="zh-CN" altLang="en-US" sz="2400" dirty="0" smtClean="0"/>
                        <a:t>名称</a:t>
                      </a:r>
                      <a:endParaRPr lang="zh-CN" altLang="en-US" sz="2400" dirty="0"/>
                    </a:p>
                  </a:txBody>
                  <a:tcPr marL="87119" marR="87119"/>
                </a:tc>
                <a:tc>
                  <a:txBody>
                    <a:bodyPr/>
                    <a:lstStyle/>
                    <a:p>
                      <a:pPr algn="ctr"/>
                      <a:r>
                        <a:rPr lang="zh-CN" altLang="en-US" sz="2400" dirty="0" smtClean="0"/>
                        <a:t>简介</a:t>
                      </a:r>
                      <a:endParaRPr lang="zh-CN" altLang="en-US" sz="2400" dirty="0"/>
                    </a:p>
                  </a:txBody>
                  <a:tcPr marL="87119" marR="87119"/>
                </a:tc>
                <a:extLst>
                  <a:ext uri="{0D108BD9-81ED-4DB2-BD59-A6C34878D82A}">
                    <a16:rowId xmlns="" xmlns:a16="http://schemas.microsoft.com/office/drawing/2014/main" val="1671772982"/>
                  </a:ext>
                </a:extLst>
              </a:tr>
              <a:tr h="370840">
                <a:tc>
                  <a:txBody>
                    <a:bodyPr/>
                    <a:lstStyle/>
                    <a:p>
                      <a:pPr algn="ctr"/>
                      <a:r>
                        <a:rPr lang="en-US" altLang="zh-CN" sz="2400" dirty="0" smtClean="0"/>
                        <a:t>Routes</a:t>
                      </a:r>
                      <a:endParaRPr lang="zh-CN" altLang="en-US" sz="2400" dirty="0"/>
                    </a:p>
                  </a:txBody>
                  <a:tcPr marL="87119" marR="87119"/>
                </a:tc>
                <a:tc>
                  <a:txBody>
                    <a:bodyPr/>
                    <a:lstStyle/>
                    <a:p>
                      <a:pPr algn="ctr"/>
                      <a:r>
                        <a:rPr lang="zh-CN" altLang="en-US" sz="2400" dirty="0" smtClean="0"/>
                        <a:t>路由配置，保存着哪个</a:t>
                      </a:r>
                      <a:r>
                        <a:rPr lang="en-US" altLang="zh-CN" sz="2400" dirty="0" smtClean="0"/>
                        <a:t>URL</a:t>
                      </a:r>
                      <a:r>
                        <a:rPr lang="zh-CN" altLang="en-US" sz="2400" dirty="0" smtClean="0"/>
                        <a:t>对应显示哪个组件，以及在哪个</a:t>
                      </a:r>
                      <a:r>
                        <a:rPr lang="en-US" altLang="zh-CN" sz="2400" dirty="0" err="1" smtClean="0"/>
                        <a:t>RouterOutlet</a:t>
                      </a:r>
                      <a:r>
                        <a:rPr lang="zh-CN" altLang="en-US" sz="2400" dirty="0" smtClean="0"/>
                        <a:t>中展示组件</a:t>
                      </a:r>
                      <a:endParaRPr lang="zh-CN" altLang="en-US" sz="2400" dirty="0"/>
                    </a:p>
                  </a:txBody>
                  <a:tcPr marL="87119" marR="87119"/>
                </a:tc>
                <a:extLst>
                  <a:ext uri="{0D108BD9-81ED-4DB2-BD59-A6C34878D82A}">
                    <a16:rowId xmlns="" xmlns:a16="http://schemas.microsoft.com/office/drawing/2014/main" val="2268930943"/>
                  </a:ext>
                </a:extLst>
              </a:tr>
              <a:tr h="370840">
                <a:tc>
                  <a:txBody>
                    <a:bodyPr/>
                    <a:lstStyle/>
                    <a:p>
                      <a:pPr algn="ctr"/>
                      <a:r>
                        <a:rPr lang="en-US" altLang="zh-CN" sz="2400" dirty="0" err="1" smtClean="0"/>
                        <a:t>RouteOutlet</a:t>
                      </a:r>
                      <a:endParaRPr lang="zh-CN" altLang="en-US" sz="2400" dirty="0"/>
                    </a:p>
                  </a:txBody>
                  <a:tcPr marL="87119" marR="87119"/>
                </a:tc>
                <a:tc>
                  <a:txBody>
                    <a:bodyPr/>
                    <a:lstStyle/>
                    <a:p>
                      <a:pPr algn="ctr"/>
                      <a:r>
                        <a:rPr lang="zh-CN" altLang="en-US" sz="2400" dirty="0" smtClean="0"/>
                        <a:t>在</a:t>
                      </a:r>
                      <a:r>
                        <a:rPr lang="en-US" altLang="zh-CN" sz="2400" dirty="0" smtClean="0"/>
                        <a:t>HTML</a:t>
                      </a:r>
                      <a:r>
                        <a:rPr lang="zh-CN" altLang="en-US" sz="2400" dirty="0" smtClean="0"/>
                        <a:t>中标记由内容呈现位置的占位符指令</a:t>
                      </a:r>
                      <a:endParaRPr lang="zh-CN" altLang="en-US" sz="2400" dirty="0"/>
                    </a:p>
                  </a:txBody>
                  <a:tcPr marL="87119" marR="87119"/>
                </a:tc>
                <a:extLst>
                  <a:ext uri="{0D108BD9-81ED-4DB2-BD59-A6C34878D82A}">
                    <a16:rowId xmlns="" xmlns:a16="http://schemas.microsoft.com/office/drawing/2014/main" val="2421158904"/>
                  </a:ext>
                </a:extLst>
              </a:tr>
              <a:tr h="370840">
                <a:tc>
                  <a:txBody>
                    <a:bodyPr/>
                    <a:lstStyle/>
                    <a:p>
                      <a:pPr algn="ctr"/>
                      <a:r>
                        <a:rPr lang="en-US" altLang="zh-CN" sz="2400" dirty="0" smtClean="0"/>
                        <a:t>Router</a:t>
                      </a:r>
                      <a:endParaRPr lang="zh-CN" altLang="en-US" sz="2400" dirty="0"/>
                    </a:p>
                  </a:txBody>
                  <a:tcPr marL="87119" marR="87119"/>
                </a:tc>
                <a:tc>
                  <a:txBody>
                    <a:bodyPr/>
                    <a:lstStyle/>
                    <a:p>
                      <a:pPr algn="ctr"/>
                      <a:r>
                        <a:rPr lang="zh-CN" altLang="en-US" sz="2400" dirty="0" smtClean="0"/>
                        <a:t>负责在运行时执行路由的对象，可以通过调用其</a:t>
                      </a:r>
                      <a:r>
                        <a:rPr lang="en-US" altLang="zh-CN" sz="2400" dirty="0" smtClean="0"/>
                        <a:t>navigate</a:t>
                      </a:r>
                      <a:r>
                        <a:rPr lang="zh-CN" altLang="en-US" sz="2400" dirty="0" smtClean="0"/>
                        <a:t>（）和</a:t>
                      </a:r>
                      <a:r>
                        <a:rPr lang="en-US" altLang="zh-CN" sz="2400" dirty="0" err="1" smtClean="0"/>
                        <a:t>navigateByUrl</a:t>
                      </a:r>
                      <a:r>
                        <a:rPr lang="zh-CN" altLang="en-US" sz="2400" dirty="0" smtClean="0"/>
                        <a:t>（）方法来导航到一个指定路由</a:t>
                      </a:r>
                      <a:endParaRPr lang="zh-CN" altLang="en-US" sz="2400" dirty="0"/>
                    </a:p>
                  </a:txBody>
                  <a:tcPr marL="87119" marR="87119"/>
                </a:tc>
                <a:extLst>
                  <a:ext uri="{0D108BD9-81ED-4DB2-BD59-A6C34878D82A}">
                    <a16:rowId xmlns="" xmlns:a16="http://schemas.microsoft.com/office/drawing/2014/main" val="3827284436"/>
                  </a:ext>
                </a:extLst>
              </a:tr>
              <a:tr h="370840">
                <a:tc>
                  <a:txBody>
                    <a:bodyPr/>
                    <a:lstStyle/>
                    <a:p>
                      <a:pPr algn="ctr"/>
                      <a:r>
                        <a:rPr lang="en-US" altLang="zh-CN" sz="2400" dirty="0" err="1" smtClean="0"/>
                        <a:t>RouterLink</a:t>
                      </a:r>
                      <a:endParaRPr lang="zh-CN" altLang="en-US" sz="2400" dirty="0"/>
                    </a:p>
                  </a:txBody>
                  <a:tcPr marL="87119" marR="87119"/>
                </a:tc>
                <a:tc>
                  <a:txBody>
                    <a:bodyPr/>
                    <a:lstStyle/>
                    <a:p>
                      <a:pPr algn="ctr"/>
                      <a:r>
                        <a:rPr lang="zh-CN" altLang="en-US" sz="2400" dirty="0" smtClean="0"/>
                        <a:t>在</a:t>
                      </a:r>
                      <a:r>
                        <a:rPr lang="en-US" altLang="zh-CN" sz="2400" dirty="0" smtClean="0"/>
                        <a:t>HTML</a:t>
                      </a:r>
                      <a:r>
                        <a:rPr lang="zh-CN" altLang="en-US" sz="2400" dirty="0" smtClean="0"/>
                        <a:t>中声明路由导航用的命令</a:t>
                      </a:r>
                      <a:endParaRPr lang="zh-CN" altLang="en-US" sz="2400" dirty="0"/>
                    </a:p>
                  </a:txBody>
                  <a:tcPr marL="87119" marR="87119"/>
                </a:tc>
                <a:extLst>
                  <a:ext uri="{0D108BD9-81ED-4DB2-BD59-A6C34878D82A}">
                    <a16:rowId xmlns="" xmlns:a16="http://schemas.microsoft.com/office/drawing/2014/main" val="3929588775"/>
                  </a:ext>
                </a:extLst>
              </a:tr>
              <a:tr h="370840">
                <a:tc>
                  <a:txBody>
                    <a:bodyPr/>
                    <a:lstStyle/>
                    <a:p>
                      <a:pPr algn="ctr"/>
                      <a:r>
                        <a:rPr lang="en-US" altLang="zh-CN" sz="2400" dirty="0" err="1" smtClean="0"/>
                        <a:t>activateRoute</a:t>
                      </a:r>
                      <a:endParaRPr lang="zh-CN" altLang="en-US" sz="2400" dirty="0"/>
                    </a:p>
                  </a:txBody>
                  <a:tcPr marL="87119" marR="87119"/>
                </a:tc>
                <a:tc>
                  <a:txBody>
                    <a:bodyPr/>
                    <a:lstStyle/>
                    <a:p>
                      <a:pPr algn="ctr"/>
                      <a:r>
                        <a:rPr lang="zh-CN" altLang="en-US" sz="2400" dirty="0" smtClean="0"/>
                        <a:t>当前激活的路由对象，保存着当前路由的信息，如路由地址，路由参数等等</a:t>
                      </a:r>
                      <a:endParaRPr lang="zh-CN" altLang="en-US" sz="2400" dirty="0"/>
                    </a:p>
                  </a:txBody>
                  <a:tcPr marL="87119" marR="87119"/>
                </a:tc>
                <a:extLst>
                  <a:ext uri="{0D108BD9-81ED-4DB2-BD59-A6C34878D82A}">
                    <a16:rowId xmlns="" xmlns:a16="http://schemas.microsoft.com/office/drawing/2014/main" val="518144768"/>
                  </a:ext>
                </a:extLst>
              </a:tr>
            </a:tbl>
          </a:graphicData>
        </a:graphic>
      </p:graphicFrame>
    </p:spTree>
    <p:extLst>
      <p:ext uri="{BB962C8B-B14F-4D97-AF65-F5344CB8AC3E}">
        <p14:creationId xmlns="" xmlns:p14="http://schemas.microsoft.com/office/powerpoint/2010/main" val="18571526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依赖注入</a:t>
            </a:r>
            <a:endParaRPr lang="zh-CN" altLang="en-US" dirty="0"/>
          </a:p>
        </p:txBody>
      </p:sp>
      <p:sp>
        <p:nvSpPr>
          <p:cNvPr id="3" name="内容占位符 2"/>
          <p:cNvSpPr>
            <a:spLocks noGrp="1"/>
          </p:cNvSpPr>
          <p:nvPr>
            <p:ph idx="1"/>
          </p:nvPr>
        </p:nvSpPr>
        <p:spPr/>
        <p:txBody>
          <a:bodyPr/>
          <a:lstStyle/>
          <a:p>
            <a:r>
              <a:rPr lang="zh-CN" altLang="en-US" dirty="0" smtClean="0"/>
              <a:t>什么是服务？</a:t>
            </a:r>
            <a:endParaRPr lang="en-US" altLang="zh-CN" dirty="0" smtClean="0"/>
          </a:p>
          <a:p>
            <a:r>
              <a:rPr lang="zh-CN" altLang="en-US" dirty="0" smtClean="0"/>
              <a:t>什么是依赖注入？</a:t>
            </a:r>
            <a:endParaRPr lang="en-US" altLang="zh-CN" dirty="0" smtClean="0"/>
          </a:p>
          <a:p>
            <a:r>
              <a:rPr lang="zh-CN" altLang="en-US" dirty="0" smtClean="0"/>
              <a:t>注入器：</a:t>
            </a:r>
            <a:r>
              <a:rPr lang="en-US" altLang="zh-CN" dirty="0" smtClean="0"/>
              <a:t>Construction</a:t>
            </a:r>
            <a:r>
              <a:rPr lang="zh-CN" altLang="en-US" dirty="0" smtClean="0"/>
              <a:t>（</a:t>
            </a:r>
            <a:r>
              <a:rPr lang="en-US" altLang="zh-CN" dirty="0" smtClean="0"/>
              <a:t>private service</a:t>
            </a:r>
            <a:r>
              <a:rPr lang="zh-CN" altLang="en-US" dirty="0" smtClean="0"/>
              <a:t>：</a:t>
            </a:r>
            <a:r>
              <a:rPr lang="en-US" altLang="zh-CN" dirty="0" err="1" smtClean="0"/>
              <a:t>productService</a:t>
            </a:r>
            <a:r>
              <a:rPr lang="zh-CN" altLang="en-US" dirty="0" smtClean="0"/>
              <a:t>）</a:t>
            </a:r>
            <a:endParaRPr lang="en-US" altLang="zh-CN" dirty="0" smtClean="0"/>
          </a:p>
          <a:p>
            <a:r>
              <a:rPr lang="zh-CN" altLang="en-US" dirty="0" smtClean="0"/>
              <a:t>提供器：</a:t>
            </a:r>
            <a:r>
              <a:rPr lang="en-US" altLang="zh-CN" dirty="0" smtClean="0"/>
              <a:t>providers</a:t>
            </a:r>
            <a:r>
              <a:rPr lang="zh-CN" altLang="en-US" dirty="0" smtClean="0"/>
              <a:t>：</a:t>
            </a:r>
            <a:r>
              <a:rPr lang="en-US" altLang="zh-CN" dirty="0" smtClean="0"/>
              <a:t>[</a:t>
            </a:r>
            <a:r>
              <a:rPr lang="en-US" altLang="zh-CN" dirty="0" err="1" smtClean="0"/>
              <a:t>productService</a:t>
            </a:r>
            <a:r>
              <a:rPr lang="en-US" altLang="zh-CN" dirty="0" smtClean="0"/>
              <a:t>];</a:t>
            </a:r>
          </a:p>
        </p:txBody>
      </p:sp>
    </p:spTree>
    <p:extLst>
      <p:ext uri="{BB962C8B-B14F-4D97-AF65-F5344CB8AC3E}">
        <p14:creationId xmlns="" xmlns:p14="http://schemas.microsoft.com/office/powerpoint/2010/main" val="1331491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依赖注入要解决的问题</a:t>
            </a:r>
            <a:endParaRPr lang="zh-CN" altLang="en-US" dirty="0"/>
          </a:p>
        </p:txBody>
      </p:sp>
      <p:pic>
        <p:nvPicPr>
          <p:cNvPr id="4" name="内容占位符 3"/>
          <p:cNvPicPr>
            <a:picLocks noGrp="1" noChangeAspect="1"/>
          </p:cNvPicPr>
          <p:nvPr>
            <p:ph idx="1"/>
          </p:nvPr>
        </p:nvPicPr>
        <p:blipFill>
          <a:blip r:embed="rId2"/>
          <a:stretch>
            <a:fillRect/>
          </a:stretch>
        </p:blipFill>
        <p:spPr>
          <a:xfrm>
            <a:off x="2953552" y="2041357"/>
            <a:ext cx="7746532" cy="4151988"/>
          </a:xfrm>
          <a:prstGeom prst="rect">
            <a:avLst/>
          </a:prstGeom>
        </p:spPr>
      </p:pic>
    </p:spTree>
    <p:extLst>
      <p:ext uri="{BB962C8B-B14F-4D97-AF65-F5344CB8AC3E}">
        <p14:creationId xmlns="" xmlns:p14="http://schemas.microsoft.com/office/powerpoint/2010/main" val="2053744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依赖注入</a:t>
            </a:r>
            <a:endParaRPr lang="zh-CN" altLang="en-US" dirty="0"/>
          </a:p>
        </p:txBody>
      </p:sp>
      <p:sp>
        <p:nvSpPr>
          <p:cNvPr id="3" name="内容占位符 2"/>
          <p:cNvSpPr>
            <a:spLocks noGrp="1"/>
          </p:cNvSpPr>
          <p:nvPr>
            <p:ph idx="1"/>
          </p:nvPr>
        </p:nvSpPr>
        <p:spPr/>
        <p:txBody>
          <a:bodyPr/>
          <a:lstStyle/>
          <a:p>
            <a:r>
              <a:rPr lang="zh-CN" altLang="en-US" dirty="0" smtClean="0"/>
              <a:t>什么是服务？</a:t>
            </a:r>
            <a:endParaRPr lang="en-US" altLang="zh-CN" dirty="0" smtClean="0"/>
          </a:p>
          <a:p>
            <a:r>
              <a:rPr lang="zh-CN" altLang="en-US" dirty="0" smtClean="0"/>
              <a:t>什么是依赖注入？</a:t>
            </a:r>
            <a:endParaRPr lang="en-US" altLang="zh-CN" dirty="0" smtClean="0"/>
          </a:p>
          <a:p>
            <a:r>
              <a:rPr lang="zh-CN" altLang="en-US" dirty="0" smtClean="0"/>
              <a:t>注入器：</a:t>
            </a:r>
            <a:r>
              <a:rPr lang="en-US" altLang="zh-CN" dirty="0" smtClean="0"/>
              <a:t>Construction</a:t>
            </a:r>
            <a:r>
              <a:rPr lang="zh-CN" altLang="en-US" dirty="0" smtClean="0"/>
              <a:t>（</a:t>
            </a:r>
            <a:r>
              <a:rPr lang="en-US" altLang="zh-CN" dirty="0" smtClean="0"/>
              <a:t>private service</a:t>
            </a:r>
            <a:r>
              <a:rPr lang="zh-CN" altLang="en-US" dirty="0" smtClean="0"/>
              <a:t>：</a:t>
            </a:r>
            <a:r>
              <a:rPr lang="en-US" altLang="zh-CN" dirty="0" err="1" smtClean="0"/>
              <a:t>productService</a:t>
            </a:r>
            <a:r>
              <a:rPr lang="zh-CN" altLang="en-US" dirty="0" smtClean="0"/>
              <a:t>）</a:t>
            </a:r>
            <a:endParaRPr lang="en-US" altLang="zh-CN" dirty="0" smtClean="0"/>
          </a:p>
          <a:p>
            <a:r>
              <a:rPr lang="zh-CN" altLang="en-US" dirty="0" smtClean="0"/>
              <a:t>提供器：</a:t>
            </a:r>
            <a:r>
              <a:rPr lang="en-US" altLang="zh-CN" dirty="0" smtClean="0"/>
              <a:t>providers</a:t>
            </a:r>
            <a:r>
              <a:rPr lang="zh-CN" altLang="en-US" dirty="0" smtClean="0"/>
              <a:t>：</a:t>
            </a:r>
            <a:r>
              <a:rPr lang="en-US" altLang="zh-CN" dirty="0" smtClean="0"/>
              <a:t>[</a:t>
            </a:r>
            <a:r>
              <a:rPr lang="en-US" altLang="zh-CN" dirty="0" err="1" smtClean="0"/>
              <a:t>productService</a:t>
            </a:r>
            <a:r>
              <a:rPr lang="en-US" altLang="zh-CN" dirty="0" smtClean="0"/>
              <a:t>];</a:t>
            </a:r>
          </a:p>
          <a:p>
            <a:pPr lvl="1"/>
            <a:r>
              <a:rPr lang="en-US" altLang="zh-CN" dirty="0" err="1"/>
              <a:t>Providewes</a:t>
            </a:r>
            <a:r>
              <a:rPr lang="en-US" altLang="zh-CN" dirty="0"/>
              <a:t>: [{</a:t>
            </a:r>
            <a:r>
              <a:rPr lang="en-US" altLang="zh-CN" dirty="0" err="1"/>
              <a:t>provide:ProductSerVice</a:t>
            </a:r>
            <a:r>
              <a:rPr lang="en-US" altLang="zh-CN" dirty="0"/>
              <a:t>, </a:t>
            </a:r>
            <a:r>
              <a:rPr lang="en-US" altLang="zh-CN" dirty="0" err="1"/>
              <a:t>useClass</a:t>
            </a:r>
            <a:r>
              <a:rPr lang="en-US" altLang="zh-CN" dirty="0"/>
              <a:t>: </a:t>
            </a:r>
            <a:r>
              <a:rPr lang="en-US" altLang="zh-CN" dirty="0" err="1" smtClean="0"/>
              <a:t>ProductSerVice</a:t>
            </a:r>
            <a:r>
              <a:rPr lang="en-US" altLang="zh-CN" dirty="0"/>
              <a:t>}];</a:t>
            </a:r>
            <a:endParaRPr lang="zh-CN" altLang="en-US" dirty="0"/>
          </a:p>
          <a:p>
            <a:endParaRPr lang="zh-CN" altLang="en-US" dirty="0"/>
          </a:p>
        </p:txBody>
      </p:sp>
    </p:spTree>
    <p:extLst>
      <p:ext uri="{BB962C8B-B14F-4D97-AF65-F5344CB8AC3E}">
        <p14:creationId xmlns="" xmlns:p14="http://schemas.microsoft.com/office/powerpoint/2010/main" val="1607421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注入器的层级关系</a:t>
            </a:r>
            <a:endParaRPr lang="zh-CN" altLang="en-US" dirty="0"/>
          </a:p>
        </p:txBody>
      </p:sp>
      <p:sp>
        <p:nvSpPr>
          <p:cNvPr id="5" name="圆角矩形 4"/>
          <p:cNvSpPr/>
          <p:nvPr/>
        </p:nvSpPr>
        <p:spPr>
          <a:xfrm>
            <a:off x="1668379" y="1892968"/>
            <a:ext cx="8951495" cy="4475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2582779" y="2823411"/>
            <a:ext cx="7347284" cy="327258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圆角矩形 6"/>
          <p:cNvSpPr/>
          <p:nvPr/>
        </p:nvSpPr>
        <p:spPr>
          <a:xfrm>
            <a:off x="3737811" y="3930316"/>
            <a:ext cx="5309936" cy="19090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4820652" y="3238751"/>
            <a:ext cx="2871537" cy="369332"/>
          </a:xfrm>
          <a:prstGeom prst="rect">
            <a:avLst/>
          </a:prstGeom>
          <a:noFill/>
        </p:spPr>
        <p:txBody>
          <a:bodyPr wrap="square" rtlCol="0">
            <a:spAutoFit/>
          </a:bodyPr>
          <a:lstStyle/>
          <a:p>
            <a:pPr algn="ctr"/>
            <a:r>
              <a:rPr lang="zh-CN" altLang="en-US" dirty="0"/>
              <a:t>主组件</a:t>
            </a:r>
            <a:r>
              <a:rPr lang="zh-CN" altLang="en-US" dirty="0" smtClean="0"/>
              <a:t>注入器</a:t>
            </a:r>
            <a:endParaRPr lang="zh-CN" altLang="en-US" dirty="0"/>
          </a:p>
        </p:txBody>
      </p:sp>
      <p:sp>
        <p:nvSpPr>
          <p:cNvPr id="11" name="文本框 10"/>
          <p:cNvSpPr txBox="1"/>
          <p:nvPr/>
        </p:nvSpPr>
        <p:spPr>
          <a:xfrm>
            <a:off x="4884821" y="2302042"/>
            <a:ext cx="2871537" cy="369332"/>
          </a:xfrm>
          <a:prstGeom prst="rect">
            <a:avLst/>
          </a:prstGeom>
          <a:noFill/>
        </p:spPr>
        <p:txBody>
          <a:bodyPr wrap="square" rtlCol="0">
            <a:spAutoFit/>
          </a:bodyPr>
          <a:lstStyle/>
          <a:p>
            <a:pPr algn="ctr"/>
            <a:r>
              <a:rPr lang="zh-CN" altLang="en-US" dirty="0" smtClean="0"/>
              <a:t>应用级注入器</a:t>
            </a:r>
            <a:endParaRPr lang="zh-CN" altLang="en-US" dirty="0"/>
          </a:p>
        </p:txBody>
      </p:sp>
      <p:sp>
        <p:nvSpPr>
          <p:cNvPr id="12" name="文本框 11"/>
          <p:cNvSpPr txBox="1"/>
          <p:nvPr/>
        </p:nvSpPr>
        <p:spPr>
          <a:xfrm>
            <a:off x="4820652" y="4459705"/>
            <a:ext cx="2871537" cy="369332"/>
          </a:xfrm>
          <a:prstGeom prst="rect">
            <a:avLst/>
          </a:prstGeom>
          <a:noFill/>
        </p:spPr>
        <p:txBody>
          <a:bodyPr wrap="square" rtlCol="0">
            <a:spAutoFit/>
          </a:bodyPr>
          <a:lstStyle/>
          <a:p>
            <a:pPr algn="ctr"/>
            <a:r>
              <a:rPr lang="zh-CN" altLang="en-US" dirty="0"/>
              <a:t>子组件</a:t>
            </a:r>
            <a:r>
              <a:rPr lang="zh-CN" altLang="en-US" dirty="0" smtClean="0"/>
              <a:t>注入器</a:t>
            </a:r>
            <a:endParaRPr lang="zh-CN" altLang="en-US" dirty="0"/>
          </a:p>
        </p:txBody>
      </p:sp>
    </p:spTree>
    <p:extLst>
      <p:ext uri="{BB962C8B-B14F-4D97-AF65-F5344CB8AC3E}">
        <p14:creationId xmlns="" xmlns:p14="http://schemas.microsoft.com/office/powerpoint/2010/main" val="1845260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312" y="685800"/>
            <a:ext cx="3013798" cy="1752599"/>
          </a:xfrm>
        </p:spPr>
        <p:txBody>
          <a:bodyPr/>
          <a:lstStyle/>
          <a:p>
            <a:r>
              <a:rPr lang="zh-CN" altLang="en-US" dirty="0"/>
              <a:t>响应</a:t>
            </a:r>
            <a:r>
              <a:rPr lang="zh-CN" altLang="en-US" dirty="0" smtClean="0"/>
              <a:t>式编程</a:t>
            </a:r>
            <a:endParaRPr lang="zh-CN" altLang="en-US" dirty="0"/>
          </a:p>
        </p:txBody>
      </p:sp>
      <p:sp>
        <p:nvSpPr>
          <p:cNvPr id="3" name="内容占位符 2"/>
          <p:cNvSpPr>
            <a:spLocks noGrp="1"/>
          </p:cNvSpPr>
          <p:nvPr>
            <p:ph idx="1"/>
          </p:nvPr>
        </p:nvSpPr>
        <p:spPr>
          <a:xfrm>
            <a:off x="4299284" y="365124"/>
            <a:ext cx="7054515" cy="6083801"/>
          </a:xfrm>
        </p:spPr>
        <p:txBody>
          <a:bodyPr>
            <a:normAutofit lnSpcReduction="10000"/>
          </a:bodyPr>
          <a:lstStyle/>
          <a:p>
            <a:pPr marL="0" indent="0">
              <a:buNone/>
            </a:pPr>
            <a:r>
              <a:rPr lang="en-US" altLang="zh-CN" dirty="0" err="1" smtClean="0"/>
              <a:t>Var</a:t>
            </a:r>
            <a:r>
              <a:rPr lang="en-US" altLang="zh-CN" dirty="0" smtClean="0"/>
              <a:t> subscription = </a:t>
            </a:r>
            <a:r>
              <a:rPr lang="en-US" altLang="zh-CN" dirty="0" err="1" smtClean="0"/>
              <a:t>Observable.from</a:t>
            </a:r>
            <a:r>
              <a:rPr lang="en-US" altLang="zh-CN" dirty="0" smtClean="0"/>
              <a:t>([1,2,3,4])</a:t>
            </a:r>
          </a:p>
          <a:p>
            <a:pPr marL="0" indent="0">
              <a:buNone/>
            </a:pPr>
            <a:r>
              <a:rPr lang="en-US" altLang="zh-CN" dirty="0" smtClean="0"/>
              <a:t>.filter( e =&gt; e%2 == 0)</a:t>
            </a:r>
          </a:p>
          <a:p>
            <a:pPr marL="0" indent="0">
              <a:buNone/>
            </a:pPr>
            <a:r>
              <a:rPr lang="en-US" altLang="zh-CN" dirty="0" smtClean="0"/>
              <a:t>.subscribe(</a:t>
            </a:r>
          </a:p>
          <a:p>
            <a:pPr marL="0" indent="0">
              <a:buNone/>
            </a:pPr>
            <a:r>
              <a:rPr lang="en-US" altLang="zh-CN" dirty="0" smtClean="0"/>
              <a:t>	e =&gt; console.log(e);</a:t>
            </a:r>
          </a:p>
          <a:p>
            <a:pPr marL="0" indent="0">
              <a:buNone/>
            </a:pPr>
            <a:r>
              <a:rPr lang="en-US" altLang="zh-CN" dirty="0"/>
              <a:t>	</a:t>
            </a:r>
            <a:r>
              <a:rPr lang="en-US" altLang="zh-CN" dirty="0" smtClean="0"/>
              <a:t>error =&gt; </a:t>
            </a:r>
            <a:r>
              <a:rPr lang="en-US" altLang="zh-CN" dirty="0" err="1" smtClean="0"/>
              <a:t>console.error</a:t>
            </a:r>
            <a:r>
              <a:rPr lang="en-US" altLang="zh-CN" dirty="0" smtClean="0"/>
              <a:t>(error);</a:t>
            </a:r>
          </a:p>
          <a:p>
            <a:pPr marL="0" indent="0">
              <a:buNone/>
            </a:pPr>
            <a:r>
              <a:rPr lang="en-US" altLang="zh-CN" dirty="0"/>
              <a:t>	</a:t>
            </a:r>
            <a:r>
              <a:rPr lang="en-US" altLang="zh-CN" dirty="0" smtClean="0"/>
              <a:t>() =&gt; console.log(“</a:t>
            </a:r>
            <a:r>
              <a:rPr lang="zh-CN" altLang="en-US" dirty="0" smtClean="0"/>
              <a:t>结束啦</a:t>
            </a:r>
            <a:r>
              <a:rPr lang="en-US" altLang="zh-CN" dirty="0" smtClean="0"/>
              <a:t>”)</a:t>
            </a:r>
            <a:endParaRPr lang="en-US" altLang="zh-CN" dirty="0"/>
          </a:p>
          <a:p>
            <a:pPr marL="0" indent="0">
              <a:buNone/>
            </a:pPr>
            <a:r>
              <a:rPr lang="en-US" altLang="zh-CN" dirty="0" smtClean="0"/>
              <a:t>)</a:t>
            </a:r>
          </a:p>
          <a:p>
            <a:pPr marL="0" indent="0">
              <a:buNone/>
            </a:pPr>
            <a:r>
              <a:rPr lang="zh-CN" altLang="en-US" sz="2400" dirty="0"/>
              <a:t>可</a:t>
            </a:r>
            <a:r>
              <a:rPr lang="zh-CN" altLang="en-US" sz="2400" dirty="0" smtClean="0"/>
              <a:t>观察对象（流）：表示一组值或者事件的集合。</a:t>
            </a:r>
            <a:endParaRPr lang="en-US" altLang="zh-CN" sz="2400" dirty="0" smtClean="0"/>
          </a:p>
          <a:p>
            <a:pPr marL="0" indent="0">
              <a:buNone/>
            </a:pPr>
            <a:r>
              <a:rPr lang="zh-CN" altLang="en-US" sz="2400" dirty="0" smtClean="0"/>
              <a:t>观察者：一个回调函数集合，它知道怎么去监听被</a:t>
            </a:r>
            <a:r>
              <a:rPr lang="en-US" altLang="zh-CN" sz="2400" dirty="0" smtClean="0"/>
              <a:t>observable</a:t>
            </a:r>
            <a:r>
              <a:rPr lang="zh-CN" altLang="en-US" sz="2400" dirty="0" smtClean="0"/>
              <a:t>发送的值。</a:t>
            </a:r>
            <a:endParaRPr lang="en-US" altLang="zh-CN" sz="2400" dirty="0" smtClean="0"/>
          </a:p>
          <a:p>
            <a:pPr marL="0" indent="0">
              <a:buNone/>
            </a:pPr>
            <a:r>
              <a:rPr lang="zh-CN" altLang="en-US" sz="2400" dirty="0" smtClean="0"/>
              <a:t>订阅：表示一个可观察对象主要用于取消注释</a:t>
            </a:r>
            <a:endParaRPr lang="en-US" altLang="zh-CN" sz="2400" dirty="0" smtClean="0"/>
          </a:p>
          <a:p>
            <a:pPr marL="0" indent="0">
              <a:buNone/>
            </a:pPr>
            <a:r>
              <a:rPr lang="zh-CN" altLang="en-US" sz="2400" dirty="0" smtClean="0"/>
              <a:t>操作符：纯粹的函数，使开发者可以以函数编程的方式处理集合</a:t>
            </a:r>
            <a:endParaRPr lang="en-US" altLang="zh-CN" sz="2400" dirty="0" smtClean="0"/>
          </a:p>
          <a:p>
            <a:pPr marL="0" indent="0">
              <a:buNone/>
            </a:pPr>
            <a:endParaRPr lang="zh-CN" altLang="en-US" dirty="0"/>
          </a:p>
        </p:txBody>
      </p:sp>
      <p:sp>
        <p:nvSpPr>
          <p:cNvPr id="4" name="矩形 3"/>
          <p:cNvSpPr/>
          <p:nvPr/>
        </p:nvSpPr>
        <p:spPr>
          <a:xfrm>
            <a:off x="1058779" y="2133600"/>
            <a:ext cx="2743200" cy="117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可观察对象</a:t>
            </a:r>
            <a:endParaRPr lang="zh-CN" altLang="en-US" dirty="0"/>
          </a:p>
        </p:txBody>
      </p:sp>
      <p:sp>
        <p:nvSpPr>
          <p:cNvPr id="5" name="矩形 4"/>
          <p:cNvSpPr/>
          <p:nvPr/>
        </p:nvSpPr>
        <p:spPr>
          <a:xfrm>
            <a:off x="1058779" y="4852737"/>
            <a:ext cx="2743200" cy="11710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观察者</a:t>
            </a:r>
            <a:endParaRPr lang="zh-CN" altLang="en-US" dirty="0"/>
          </a:p>
        </p:txBody>
      </p:sp>
      <p:cxnSp>
        <p:nvCxnSpPr>
          <p:cNvPr id="7" name="直接箭头连接符 6"/>
          <p:cNvCxnSpPr/>
          <p:nvPr/>
        </p:nvCxnSpPr>
        <p:spPr>
          <a:xfrm>
            <a:off x="1475874" y="3304674"/>
            <a:ext cx="0" cy="1524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007895" y="3328737"/>
            <a:ext cx="0" cy="1524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94348" y="3871209"/>
            <a:ext cx="545432" cy="646331"/>
          </a:xfrm>
          <a:prstGeom prst="rect">
            <a:avLst/>
          </a:prstGeom>
          <a:noFill/>
        </p:spPr>
        <p:txBody>
          <a:bodyPr wrap="square" rtlCol="0">
            <a:spAutoFit/>
          </a:bodyPr>
          <a:lstStyle/>
          <a:p>
            <a:r>
              <a:rPr lang="zh-CN" altLang="en-US" dirty="0" smtClean="0"/>
              <a:t>调用</a:t>
            </a:r>
            <a:endParaRPr lang="zh-CN" altLang="en-US" dirty="0"/>
          </a:p>
        </p:txBody>
      </p:sp>
      <p:sp>
        <p:nvSpPr>
          <p:cNvPr id="10" name="文本框 9"/>
          <p:cNvSpPr txBox="1"/>
          <p:nvPr/>
        </p:nvSpPr>
        <p:spPr>
          <a:xfrm>
            <a:off x="2578768" y="3871208"/>
            <a:ext cx="545432" cy="646331"/>
          </a:xfrm>
          <a:prstGeom prst="rect">
            <a:avLst/>
          </a:prstGeom>
          <a:noFill/>
        </p:spPr>
        <p:txBody>
          <a:bodyPr wrap="square" rtlCol="0">
            <a:spAutoFit/>
          </a:bodyPr>
          <a:lstStyle/>
          <a:p>
            <a:r>
              <a:rPr lang="zh-CN" altLang="en-US" dirty="0"/>
              <a:t>注册</a:t>
            </a:r>
          </a:p>
        </p:txBody>
      </p:sp>
    </p:spTree>
    <p:extLst>
      <p:ext uri="{BB962C8B-B14F-4D97-AF65-F5344CB8AC3E}">
        <p14:creationId xmlns="" xmlns:p14="http://schemas.microsoft.com/office/powerpoint/2010/main" val="2217316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生命周期</a:t>
            </a:r>
            <a:r>
              <a:rPr lang="zh-CN" altLang="en-US" dirty="0" smtClean="0"/>
              <a:t>钩子</a:t>
            </a:r>
            <a:endParaRPr lang="zh-CN" altLang="en-US" dirty="0"/>
          </a:p>
        </p:txBody>
      </p:sp>
      <p:sp>
        <p:nvSpPr>
          <p:cNvPr id="3" name="内容占位符 2"/>
          <p:cNvSpPr>
            <a:spLocks noGrp="1"/>
          </p:cNvSpPr>
          <p:nvPr>
            <p:ph idx="1"/>
          </p:nvPr>
        </p:nvSpPr>
        <p:spPr/>
        <p:txBody>
          <a:bodyPr/>
          <a:lstStyle/>
          <a:p>
            <a:r>
              <a:rPr lang="zh-CN" altLang="en-US" dirty="0"/>
              <a:t>每个组件都有一个被 </a:t>
            </a:r>
            <a:r>
              <a:rPr lang="en-US" altLang="zh-CN" dirty="0"/>
              <a:t>Angular </a:t>
            </a:r>
            <a:r>
              <a:rPr lang="zh-CN" altLang="en-US" dirty="0"/>
              <a:t>管理的生命周期。</a:t>
            </a:r>
          </a:p>
          <a:p>
            <a:r>
              <a:rPr lang="en-US" altLang="zh-CN" dirty="0"/>
              <a:t>Angular </a:t>
            </a:r>
            <a:r>
              <a:rPr lang="zh-CN" altLang="en-US" dirty="0"/>
              <a:t>创建它，渲染它，创建并渲染它的子组件，在它被绑定的属性发生变化时检查它，并在它从 </a:t>
            </a:r>
            <a:r>
              <a:rPr lang="en-US" altLang="zh-CN" dirty="0"/>
              <a:t>DOM </a:t>
            </a:r>
            <a:r>
              <a:rPr lang="zh-CN" altLang="en-US" dirty="0"/>
              <a:t>中被移除前销毁它。</a:t>
            </a:r>
          </a:p>
          <a:p>
            <a:r>
              <a:rPr lang="en-US" altLang="zh-CN" dirty="0"/>
              <a:t>Angular </a:t>
            </a:r>
            <a:r>
              <a:rPr lang="zh-CN" altLang="en-US" dirty="0"/>
              <a:t>提供了生命周期钩子，把这些关键生命时刻暴露出来，赋予你在它们发生时采取行动的能力。</a:t>
            </a:r>
          </a:p>
          <a:p>
            <a:endParaRPr lang="zh-CN" altLang="en-US" dirty="0"/>
          </a:p>
        </p:txBody>
      </p:sp>
    </p:spTree>
    <p:extLst>
      <p:ext uri="{BB962C8B-B14F-4D97-AF65-F5344CB8AC3E}">
        <p14:creationId xmlns="" xmlns:p14="http://schemas.microsoft.com/office/powerpoint/2010/main" val="629803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1981200" y="1027906"/>
            <a:ext cx="8229600" cy="4458037"/>
          </a:xfrm>
          <a:prstGeom prst="rect">
            <a:avLst/>
          </a:prstGeom>
          <a:noFill/>
          <a:ln w="9525">
            <a:noFill/>
            <a:miter lim="800000"/>
            <a:headEnd/>
            <a:tailEnd/>
          </a:ln>
          <a:effectLst/>
        </p:spPr>
      </p:pic>
    </p:spTree>
    <p:extLst>
      <p:ext uri="{BB962C8B-B14F-4D97-AF65-F5344CB8AC3E}">
        <p14:creationId xmlns="" xmlns:p14="http://schemas.microsoft.com/office/powerpoint/2010/main" val="40291493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899947" y="768928"/>
            <a:ext cx="8982944" cy="5521036"/>
          </a:xfrm>
          <a:prstGeom prst="rect">
            <a:avLst/>
          </a:prstGeom>
        </p:spPr>
      </p:pic>
    </p:spTree>
    <p:extLst>
      <p:ext uri="{BB962C8B-B14F-4D97-AF65-F5344CB8AC3E}">
        <p14:creationId xmlns="" xmlns:p14="http://schemas.microsoft.com/office/powerpoint/2010/main" val="410358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管道</a:t>
            </a:r>
            <a:endParaRPr lang="zh-CN" altLang="en-US" dirty="0"/>
          </a:p>
        </p:txBody>
      </p:sp>
      <p:sp>
        <p:nvSpPr>
          <p:cNvPr id="3" name="内容占位符 2"/>
          <p:cNvSpPr>
            <a:spLocks noGrp="1"/>
          </p:cNvSpPr>
          <p:nvPr>
            <p:ph idx="1"/>
          </p:nvPr>
        </p:nvSpPr>
        <p:spPr/>
        <p:txBody>
          <a:bodyPr/>
          <a:lstStyle/>
          <a:p>
            <a:r>
              <a:rPr lang="zh-CN" altLang="en-US" dirty="0" smtClean="0"/>
              <a:t>将后台数据以我们想要的方式表现出来</a:t>
            </a:r>
            <a:endParaRPr lang="en-US" altLang="zh-CN" dirty="0" smtClean="0"/>
          </a:p>
          <a:p>
            <a:r>
              <a:rPr lang="en-US" altLang="zh-CN" dirty="0" smtClean="0"/>
              <a:t>DATE</a:t>
            </a:r>
          </a:p>
          <a:p>
            <a:r>
              <a:rPr lang="en-US" altLang="zh-CN" dirty="0" smtClean="0"/>
              <a:t>Number</a:t>
            </a:r>
          </a:p>
          <a:p>
            <a:r>
              <a:rPr lang="zh-CN" altLang="en-US" dirty="0"/>
              <a:t>自定义</a:t>
            </a:r>
          </a:p>
        </p:txBody>
      </p:sp>
    </p:spTree>
    <p:extLst>
      <p:ext uri="{BB962C8B-B14F-4D97-AF65-F5344CB8AC3E}">
        <p14:creationId xmlns="" xmlns:p14="http://schemas.microsoft.com/office/powerpoint/2010/main" val="24298137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组件通讯</a:t>
            </a:r>
            <a:endParaRPr lang="zh-CN" altLang="en-US" dirty="0"/>
          </a:p>
        </p:txBody>
      </p:sp>
      <p:pic>
        <p:nvPicPr>
          <p:cNvPr id="4" name="Picture 2"/>
          <p:cNvPicPr>
            <a:picLocks noGrp="1" noChangeAspect="1" noChangeArrowheads="1"/>
          </p:cNvPicPr>
          <p:nvPr>
            <p:ph idx="1"/>
          </p:nvPr>
        </p:nvPicPr>
        <p:blipFill>
          <a:blip r:embed="rId2"/>
          <a:stretch>
            <a:fillRect/>
          </a:stretch>
        </p:blipFill>
        <p:spPr bwMode="auto">
          <a:xfrm>
            <a:off x="3740728" y="2065668"/>
            <a:ext cx="6373090" cy="4676959"/>
          </a:xfrm>
          <a:prstGeom prst="rect">
            <a:avLst/>
          </a:prstGeom>
          <a:noFill/>
          <a:ln w="9525">
            <a:noFill/>
            <a:miter lim="800000"/>
            <a:headEnd/>
            <a:tailEnd/>
          </a:ln>
          <a:effectLst/>
        </p:spPr>
      </p:pic>
    </p:spTree>
    <p:extLst>
      <p:ext uri="{BB962C8B-B14F-4D97-AF65-F5344CB8AC3E}">
        <p14:creationId xmlns="" xmlns:p14="http://schemas.microsoft.com/office/powerpoint/2010/main" val="902420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表单处理</a:t>
            </a:r>
            <a:endParaRPr lang="zh-CN" altLang="en-US" dirty="0"/>
          </a:p>
        </p:txBody>
      </p:sp>
      <p:sp>
        <p:nvSpPr>
          <p:cNvPr id="3" name="内容占位符 2"/>
          <p:cNvSpPr>
            <a:spLocks noGrp="1"/>
          </p:cNvSpPr>
          <p:nvPr>
            <p:ph idx="1"/>
          </p:nvPr>
        </p:nvSpPr>
        <p:spPr/>
        <p:txBody>
          <a:bodyPr/>
          <a:lstStyle/>
          <a:p>
            <a:r>
              <a:rPr lang="zh-CN" altLang="en-US" dirty="0" smtClean="0"/>
              <a:t>模板式表单</a:t>
            </a:r>
            <a:endParaRPr lang="en-US" altLang="zh-CN" dirty="0" smtClean="0"/>
          </a:p>
          <a:p>
            <a:r>
              <a:rPr lang="zh-CN" altLang="en-US" dirty="0" smtClean="0"/>
              <a:t>响应式表单</a:t>
            </a:r>
            <a:endParaRPr lang="en-US" altLang="zh-CN" dirty="0" smtClean="0"/>
          </a:p>
          <a:p>
            <a:r>
              <a:rPr lang="zh-CN" altLang="en-US" dirty="0" smtClean="0"/>
              <a:t>表单验证</a:t>
            </a:r>
          </a:p>
          <a:p>
            <a:endParaRPr lang="zh-CN" altLang="en-US" dirty="0"/>
          </a:p>
        </p:txBody>
      </p:sp>
    </p:spTree>
    <p:extLst>
      <p:ext uri="{BB962C8B-B14F-4D97-AF65-F5344CB8AC3E}">
        <p14:creationId xmlns="" xmlns:p14="http://schemas.microsoft.com/office/powerpoint/2010/main" val="1514148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1862317" y="685800"/>
            <a:ext cx="10106474" cy="5493327"/>
          </a:xfrm>
          <a:prstGeom prst="rect">
            <a:avLst/>
          </a:prstGeom>
          <a:noFill/>
          <a:ln w="9525">
            <a:noFill/>
            <a:miter lim="800000"/>
            <a:headEnd/>
            <a:tailEnd/>
          </a:ln>
          <a:effectLst/>
        </p:spPr>
      </p:pic>
    </p:spTree>
    <p:extLst>
      <p:ext uri="{BB962C8B-B14F-4D97-AF65-F5344CB8AC3E}">
        <p14:creationId xmlns="" xmlns:p14="http://schemas.microsoft.com/office/powerpoint/2010/main" val="2292592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2"/>
          <a:srcRect/>
          <a:stretch>
            <a:fillRect/>
          </a:stretch>
        </p:blipFill>
        <p:spPr bwMode="auto">
          <a:xfrm>
            <a:off x="1619079" y="685800"/>
            <a:ext cx="9883945" cy="5265654"/>
          </a:xfrm>
          <a:prstGeom prst="rect">
            <a:avLst/>
          </a:prstGeom>
          <a:noFill/>
          <a:ln w="9525">
            <a:noFill/>
            <a:miter lim="800000"/>
            <a:headEnd/>
            <a:tailEnd/>
          </a:ln>
          <a:effectLst/>
        </p:spPr>
      </p:pic>
    </p:spTree>
    <p:extLst>
      <p:ext uri="{BB962C8B-B14F-4D97-AF65-F5344CB8AC3E}">
        <p14:creationId xmlns="" xmlns:p14="http://schemas.microsoft.com/office/powerpoint/2010/main" val="27606249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1653309" y="365125"/>
            <a:ext cx="9993259" cy="5725304"/>
          </a:xfrm>
          <a:prstGeom prst="rect">
            <a:avLst/>
          </a:prstGeom>
          <a:noFill/>
          <a:ln w="9525">
            <a:noFill/>
            <a:miter lim="800000"/>
            <a:headEnd/>
            <a:tailEnd/>
          </a:ln>
          <a:effectLst/>
        </p:spPr>
      </p:pic>
    </p:spTree>
    <p:extLst>
      <p:ext uri="{BB962C8B-B14F-4D97-AF65-F5344CB8AC3E}">
        <p14:creationId xmlns="" xmlns:p14="http://schemas.microsoft.com/office/powerpoint/2010/main" val="4249294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后端通讯</a:t>
            </a:r>
            <a:endParaRPr lang="zh-CN" altLang="en-US" dirty="0"/>
          </a:p>
        </p:txBody>
      </p:sp>
      <p:sp>
        <p:nvSpPr>
          <p:cNvPr id="3" name="内容占位符 2"/>
          <p:cNvSpPr>
            <a:spLocks noGrp="1"/>
          </p:cNvSpPr>
          <p:nvPr>
            <p:ph idx="1"/>
          </p:nvPr>
        </p:nvSpPr>
        <p:spPr/>
        <p:txBody>
          <a:bodyPr/>
          <a:lstStyle/>
          <a:p>
            <a:r>
              <a:rPr lang="en-US" altLang="zh-CN" dirty="0" smtClean="0"/>
              <a:t>http</a:t>
            </a:r>
            <a:r>
              <a:rPr lang="zh-CN" altLang="en-US" dirty="0"/>
              <a:t>协议</a:t>
            </a:r>
            <a:endParaRPr lang="en-US" altLang="zh-CN" dirty="0" smtClean="0"/>
          </a:p>
          <a:p>
            <a:r>
              <a:rPr lang="en-US" altLang="zh-CN" dirty="0" err="1" smtClean="0"/>
              <a:t>Websocket</a:t>
            </a:r>
            <a:r>
              <a:rPr lang="zh-CN" altLang="en-US" dirty="0" smtClean="0"/>
              <a:t>协议</a:t>
            </a:r>
            <a:endParaRPr lang="zh-CN" altLang="en-US" dirty="0"/>
          </a:p>
        </p:txBody>
      </p:sp>
    </p:spTree>
    <p:extLst>
      <p:ext uri="{BB962C8B-B14F-4D97-AF65-F5344CB8AC3E}">
        <p14:creationId xmlns="" xmlns:p14="http://schemas.microsoft.com/office/powerpoint/2010/main" val="3046064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1715221" y="1794163"/>
            <a:ext cx="10213913" cy="3516745"/>
          </a:xfrm>
          <a:prstGeom prst="rect">
            <a:avLst/>
          </a:prstGeom>
        </p:spPr>
      </p:pic>
    </p:spTree>
    <p:extLst>
      <p:ext uri="{BB962C8B-B14F-4D97-AF65-F5344CB8AC3E}">
        <p14:creationId xmlns="" xmlns:p14="http://schemas.microsoft.com/office/powerpoint/2010/main" val="354686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httpClient</a:t>
            </a:r>
            <a:endParaRPr lang="zh-CN" altLang="en-US" dirty="0"/>
          </a:p>
        </p:txBody>
      </p:sp>
      <p:sp>
        <p:nvSpPr>
          <p:cNvPr id="3" name="内容占位符 2"/>
          <p:cNvSpPr>
            <a:spLocks noGrp="1"/>
          </p:cNvSpPr>
          <p:nvPr>
            <p:ph idx="1"/>
          </p:nvPr>
        </p:nvSpPr>
        <p:spPr/>
        <p:txBody>
          <a:bodyPr/>
          <a:lstStyle/>
          <a:p>
            <a:pPr marL="0" indent="0">
              <a:buNone/>
            </a:pPr>
            <a:r>
              <a:rPr lang="en-US" altLang="zh-CN" dirty="0"/>
              <a:t>@angular/common/http </a:t>
            </a:r>
            <a:r>
              <a:rPr lang="zh-CN" altLang="zh-CN" dirty="0"/>
              <a:t>中的</a:t>
            </a:r>
            <a:r>
              <a:rPr lang="en-US" altLang="zh-CN" dirty="0"/>
              <a:t> </a:t>
            </a:r>
            <a:r>
              <a:rPr lang="zh-CN" altLang="zh-CN" dirty="0">
                <a:hlinkClick r:id="rId2"/>
              </a:rPr>
              <a:t>HttpClient</a:t>
            </a:r>
            <a:r>
              <a:rPr lang="zh-CN" altLang="zh-CN" dirty="0"/>
              <a:t> 类为</a:t>
            </a:r>
            <a:r>
              <a:rPr lang="en-US" altLang="zh-CN" dirty="0"/>
              <a:t> Angular </a:t>
            </a:r>
            <a:r>
              <a:rPr lang="zh-CN" altLang="zh-CN" dirty="0"/>
              <a:t>应用程序提供了一个简化的</a:t>
            </a:r>
            <a:r>
              <a:rPr lang="en-US" altLang="zh-CN" dirty="0"/>
              <a:t> API </a:t>
            </a:r>
            <a:r>
              <a:rPr lang="zh-CN" altLang="zh-CN" dirty="0"/>
              <a:t>来实现</a:t>
            </a:r>
            <a:r>
              <a:rPr lang="en-US" altLang="zh-CN" dirty="0"/>
              <a:t> HTTP </a:t>
            </a:r>
            <a:r>
              <a:rPr lang="zh-CN" altLang="zh-CN" dirty="0"/>
              <a:t>客户端功能。它基于浏览器提供的</a:t>
            </a:r>
            <a:r>
              <a:rPr lang="en-US" altLang="zh-CN" dirty="0"/>
              <a:t> </a:t>
            </a:r>
            <a:r>
              <a:rPr lang="zh-CN" altLang="zh-CN" dirty="0"/>
              <a:t>XMLHttpRequest 接口。</a:t>
            </a:r>
            <a:r>
              <a:rPr lang="en-US" altLang="zh-CN" dirty="0"/>
              <a:t> </a:t>
            </a:r>
            <a:r>
              <a:rPr lang="zh-CN" altLang="zh-CN" dirty="0">
                <a:hlinkClick r:id="rId2"/>
              </a:rPr>
              <a:t>HttpClient</a:t>
            </a:r>
            <a:r>
              <a:rPr lang="zh-CN" altLang="zh-CN" dirty="0"/>
              <a:t> 带来的其它优点包括：可测试性、强类型的请求和响应对象、发起请求与接收响应时的拦截器支持，以及更好的、基于可观察（</a:t>
            </a:r>
            <a:r>
              <a:rPr lang="en-US" altLang="zh-CN" dirty="0"/>
              <a:t>Observable</a:t>
            </a:r>
            <a:r>
              <a:rPr lang="zh-CN" altLang="zh-CN" dirty="0"/>
              <a:t>）对象的</a:t>
            </a:r>
            <a:r>
              <a:rPr lang="en-US" altLang="zh-CN" dirty="0"/>
              <a:t> API </a:t>
            </a:r>
            <a:r>
              <a:rPr lang="zh-CN" altLang="zh-CN" dirty="0"/>
              <a:t>以及流式错误处理机制。</a:t>
            </a:r>
          </a:p>
          <a:p>
            <a:pPr marL="0" indent="0">
              <a:buNone/>
            </a:pPr>
            <a:endParaRPr lang="zh-CN" altLang="en-US" dirty="0"/>
          </a:p>
        </p:txBody>
      </p:sp>
    </p:spTree>
    <p:extLst>
      <p:ext uri="{BB962C8B-B14F-4D97-AF65-F5344CB8AC3E}">
        <p14:creationId xmlns="" xmlns:p14="http://schemas.microsoft.com/office/powerpoint/2010/main" val="2845371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2"/>
          <p:cNvPicPr>
            <a:picLocks noGrp="1" noChangeAspect="1" noChangeArrowheads="1"/>
          </p:cNvPicPr>
          <p:nvPr>
            <p:ph idx="1"/>
          </p:nvPr>
        </p:nvPicPr>
        <p:blipFill>
          <a:blip r:embed="rId2"/>
          <a:srcRect/>
          <a:stretch>
            <a:fillRect/>
          </a:stretch>
        </p:blipFill>
        <p:spPr bwMode="auto">
          <a:xfrm>
            <a:off x="1567632" y="1367210"/>
            <a:ext cx="10073744" cy="4351338"/>
          </a:xfrm>
          <a:prstGeom prst="rect">
            <a:avLst/>
          </a:prstGeom>
          <a:noFill/>
          <a:ln w="9525">
            <a:noFill/>
            <a:miter lim="800000"/>
            <a:headEnd/>
            <a:tailEnd/>
          </a:ln>
          <a:effectLst/>
        </p:spPr>
      </p:pic>
    </p:spTree>
    <p:extLst>
      <p:ext uri="{BB962C8B-B14F-4D97-AF65-F5344CB8AC3E}">
        <p14:creationId xmlns="" xmlns:p14="http://schemas.microsoft.com/office/powerpoint/2010/main" val="3322428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5960" y="233218"/>
            <a:ext cx="10018713" cy="1752599"/>
          </a:xfrm>
        </p:spPr>
        <p:txBody>
          <a:bodyPr/>
          <a:lstStyle/>
          <a:p>
            <a:r>
              <a:rPr lang="en-US" altLang="zh-CN" dirty="0" err="1" smtClean="0"/>
              <a:t>websocket</a:t>
            </a:r>
            <a:endParaRPr lang="zh-CN" altLang="en-US" dirty="0"/>
          </a:p>
        </p:txBody>
      </p:sp>
      <p:pic>
        <p:nvPicPr>
          <p:cNvPr id="4" name="Picture 2"/>
          <p:cNvPicPr>
            <a:picLocks noGrp="1" noChangeAspect="1" noChangeArrowheads="1"/>
          </p:cNvPicPr>
          <p:nvPr>
            <p:ph idx="1"/>
          </p:nvPr>
        </p:nvPicPr>
        <p:blipFill>
          <a:blip r:embed="rId2"/>
          <a:stretch>
            <a:fillRect/>
          </a:stretch>
        </p:blipFill>
        <p:spPr bwMode="auto">
          <a:xfrm>
            <a:off x="2363181" y="1985817"/>
            <a:ext cx="8384272" cy="4553527"/>
          </a:xfrm>
          <a:prstGeom prst="rect">
            <a:avLst/>
          </a:prstGeom>
          <a:noFill/>
          <a:ln w="9525">
            <a:noFill/>
            <a:miter lim="800000"/>
            <a:headEnd/>
            <a:tailEnd/>
          </a:ln>
          <a:effectLst/>
        </p:spPr>
      </p:pic>
    </p:spTree>
    <p:extLst>
      <p:ext uri="{BB962C8B-B14F-4D97-AF65-F5344CB8AC3E}">
        <p14:creationId xmlns="" xmlns:p14="http://schemas.microsoft.com/office/powerpoint/2010/main" val="41438153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推荐网站</a:t>
            </a:r>
            <a:endParaRPr lang="zh-CN" altLang="en-US" dirty="0"/>
          </a:p>
        </p:txBody>
      </p:sp>
      <p:sp>
        <p:nvSpPr>
          <p:cNvPr id="3" name="内容占位符 2"/>
          <p:cNvSpPr>
            <a:spLocks noGrp="1"/>
          </p:cNvSpPr>
          <p:nvPr>
            <p:ph idx="1"/>
          </p:nvPr>
        </p:nvSpPr>
        <p:spPr/>
        <p:txBody>
          <a:bodyPr/>
          <a:lstStyle/>
          <a:p>
            <a:r>
              <a:rPr lang="en-US" altLang="zh-CN" dirty="0">
                <a:hlinkClick r:id="rId2"/>
              </a:rPr>
              <a:t>https://angular.cn/guide</a:t>
            </a:r>
            <a:r>
              <a:rPr lang="en-US" altLang="zh-CN" dirty="0" smtClean="0">
                <a:hlinkClick r:id="rId2"/>
              </a:rPr>
              <a:t>/</a:t>
            </a:r>
            <a:r>
              <a:rPr lang="en-US" altLang="zh-CN" dirty="0" smtClean="0"/>
              <a:t> </a:t>
            </a:r>
            <a:r>
              <a:rPr lang="zh-CN" altLang="en-US" dirty="0" smtClean="0"/>
              <a:t>中文官方文档</a:t>
            </a:r>
            <a:endParaRPr lang="en-US" altLang="zh-CN" dirty="0" smtClean="0"/>
          </a:p>
          <a:p>
            <a:r>
              <a:rPr lang="en-US" altLang="zh-CN" dirty="0">
                <a:hlinkClick r:id="rId3"/>
              </a:rPr>
              <a:t>https://www.primefaces.org/primeng</a:t>
            </a:r>
            <a:r>
              <a:rPr lang="en-US" altLang="zh-CN" dirty="0" smtClean="0">
                <a:hlinkClick r:id="rId3"/>
              </a:rPr>
              <a:t>/#/</a:t>
            </a:r>
            <a:r>
              <a:rPr lang="en-US" altLang="zh-CN" dirty="0" smtClean="0"/>
              <a:t> </a:t>
            </a:r>
            <a:r>
              <a:rPr lang="zh-CN" altLang="en-US" dirty="0" smtClean="0"/>
              <a:t>组件库</a:t>
            </a:r>
            <a:endParaRPr lang="zh-CN" altLang="en-US" dirty="0"/>
          </a:p>
        </p:txBody>
      </p:sp>
    </p:spTree>
    <p:extLst>
      <p:ext uri="{BB962C8B-B14F-4D97-AF65-F5344CB8AC3E}">
        <p14:creationId xmlns="" xmlns:p14="http://schemas.microsoft.com/office/powerpoint/2010/main" val="131073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前置知识</a:t>
            </a:r>
            <a:endParaRPr lang="zh-CN" altLang="en-US" dirty="0"/>
          </a:p>
        </p:txBody>
      </p:sp>
      <p:sp>
        <p:nvSpPr>
          <p:cNvPr id="3" name="内容占位符 2"/>
          <p:cNvSpPr>
            <a:spLocks noGrp="1"/>
          </p:cNvSpPr>
          <p:nvPr>
            <p:ph idx="1"/>
          </p:nvPr>
        </p:nvSpPr>
        <p:spPr/>
        <p:txBody>
          <a:bodyPr/>
          <a:lstStyle/>
          <a:p>
            <a:r>
              <a:rPr lang="zh-CN" altLang="en-US" dirty="0" smtClean="0"/>
              <a:t>前端基础知识：</a:t>
            </a:r>
            <a:r>
              <a:rPr lang="en-US" altLang="zh-CN" dirty="0" smtClean="0"/>
              <a:t>HTML</a:t>
            </a:r>
            <a:r>
              <a:rPr lang="zh-CN" altLang="en-US" dirty="0" smtClean="0"/>
              <a:t>、</a:t>
            </a:r>
            <a:r>
              <a:rPr lang="en-US" altLang="zh-CN" dirty="0" err="1" smtClean="0"/>
              <a:t>css</a:t>
            </a:r>
            <a:r>
              <a:rPr lang="zh-CN" altLang="en-US" dirty="0" smtClean="0"/>
              <a:t>、</a:t>
            </a:r>
            <a:r>
              <a:rPr lang="en-US" altLang="zh-CN" dirty="0" err="1" smtClean="0"/>
              <a:t>js</a:t>
            </a:r>
            <a:endParaRPr lang="en-US" altLang="zh-CN" dirty="0" smtClean="0"/>
          </a:p>
          <a:p>
            <a:r>
              <a:rPr lang="zh-CN" altLang="en-US" dirty="0"/>
              <a:t>不</a:t>
            </a:r>
            <a:r>
              <a:rPr lang="zh-CN" altLang="en-US" dirty="0" smtClean="0"/>
              <a:t>需要</a:t>
            </a:r>
            <a:r>
              <a:rPr lang="en-US" altLang="zh-CN" dirty="0" err="1" smtClean="0"/>
              <a:t>angularJS</a:t>
            </a:r>
            <a:r>
              <a:rPr lang="zh-CN" altLang="en-US" dirty="0" smtClean="0"/>
              <a:t>知识</a:t>
            </a:r>
            <a:endParaRPr lang="en-US" altLang="zh-CN" dirty="0" smtClean="0"/>
          </a:p>
          <a:p>
            <a:r>
              <a:rPr lang="zh-CN" altLang="en-US" dirty="0" smtClean="0"/>
              <a:t>最好了解</a:t>
            </a:r>
            <a:r>
              <a:rPr lang="en-US" altLang="zh-CN" dirty="0" smtClean="0"/>
              <a:t>Typescript</a:t>
            </a:r>
            <a:r>
              <a:rPr lang="zh-CN" altLang="en-US" dirty="0" smtClean="0"/>
              <a:t>语法</a:t>
            </a:r>
            <a:endParaRPr lang="zh-CN" altLang="en-US" dirty="0"/>
          </a:p>
        </p:txBody>
      </p:sp>
    </p:spTree>
    <p:extLst>
      <p:ext uri="{BB962C8B-B14F-4D97-AF65-F5344CB8AC3E}">
        <p14:creationId xmlns="" xmlns:p14="http://schemas.microsoft.com/office/powerpoint/2010/main" val="991399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开发准备</a:t>
            </a:r>
            <a:endParaRPr lang="zh-CN" altLang="en-US" dirty="0"/>
          </a:p>
        </p:txBody>
      </p:sp>
      <p:sp>
        <p:nvSpPr>
          <p:cNvPr id="3" name="内容占位符 2"/>
          <p:cNvSpPr>
            <a:spLocks noGrp="1"/>
          </p:cNvSpPr>
          <p:nvPr>
            <p:ph idx="1"/>
          </p:nvPr>
        </p:nvSpPr>
        <p:spPr/>
        <p:txBody>
          <a:bodyPr/>
          <a:lstStyle/>
          <a:p>
            <a:r>
              <a:rPr lang="en-US" altLang="zh-CN" dirty="0" err="1" smtClean="0"/>
              <a:t>Nodejs</a:t>
            </a:r>
            <a:r>
              <a:rPr lang="en-US" altLang="zh-CN" dirty="0" smtClean="0"/>
              <a:t>   -》JDK</a:t>
            </a:r>
          </a:p>
          <a:p>
            <a:r>
              <a:rPr lang="en-US" altLang="zh-CN" dirty="0" err="1" smtClean="0"/>
              <a:t>Npm</a:t>
            </a:r>
            <a:r>
              <a:rPr lang="en-US" altLang="zh-CN" dirty="0" smtClean="0"/>
              <a:t> =》maven</a:t>
            </a:r>
          </a:p>
          <a:p>
            <a:r>
              <a:rPr lang="en-US" altLang="zh-CN" dirty="0" err="1" smtClean="0"/>
              <a:t>angularCli</a:t>
            </a:r>
            <a:r>
              <a:rPr lang="en-US" altLang="zh-CN" dirty="0" smtClean="0"/>
              <a:t>  =》</a:t>
            </a:r>
            <a:r>
              <a:rPr lang="zh-CN" altLang="en-US" dirty="0"/>
              <a:t>是一个命令行界面工具</a:t>
            </a:r>
            <a:r>
              <a:rPr lang="en-US" altLang="zh-CN" dirty="0"/>
              <a:t>,</a:t>
            </a:r>
            <a:r>
              <a:rPr lang="zh-CN" altLang="en-US" dirty="0"/>
              <a:t>它可以创建项目、添加文件以及执行一大堆开发任务</a:t>
            </a:r>
            <a:r>
              <a:rPr lang="en-US" altLang="zh-CN" dirty="0"/>
              <a:t>,</a:t>
            </a:r>
            <a:r>
              <a:rPr lang="zh-CN" altLang="en-US" dirty="0"/>
              <a:t>比如测试、打包和发布。 </a:t>
            </a:r>
            <a:endParaRPr lang="en-US" altLang="zh-CN" dirty="0" smtClean="0"/>
          </a:p>
          <a:p>
            <a:r>
              <a:rPr lang="en-US" altLang="zh-CN" dirty="0" err="1" smtClean="0"/>
              <a:t>Vscode</a:t>
            </a:r>
            <a:r>
              <a:rPr lang="en-US" altLang="zh-CN" dirty="0" smtClean="0"/>
              <a:t> IDE</a:t>
            </a:r>
            <a:endParaRPr lang="zh-CN" altLang="en-US" dirty="0"/>
          </a:p>
        </p:txBody>
      </p:sp>
    </p:spTree>
    <p:extLst>
      <p:ext uri="{BB962C8B-B14F-4D97-AF65-F5344CB8AC3E}">
        <p14:creationId xmlns="" xmlns:p14="http://schemas.microsoft.com/office/powerpoint/2010/main" val="2467935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descr="overview"/>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798347" y="981363"/>
            <a:ext cx="9566511" cy="486525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461290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2"/>
          <p:cNvPicPr>
            <a:picLocks noChangeAspect="1" noChangeArrowheads="1"/>
          </p:cNvPicPr>
          <p:nvPr/>
        </p:nvPicPr>
        <p:blipFill>
          <a:blip r:embed="rId2"/>
          <a:srcRect/>
          <a:stretch>
            <a:fillRect/>
          </a:stretch>
        </p:blipFill>
        <p:spPr bwMode="auto">
          <a:xfrm>
            <a:off x="1915650" y="512907"/>
            <a:ext cx="9156032" cy="5663695"/>
          </a:xfrm>
          <a:prstGeom prst="rect">
            <a:avLst/>
          </a:prstGeom>
          <a:noFill/>
          <a:ln w="9525">
            <a:noFill/>
            <a:miter lim="800000"/>
            <a:headEnd/>
            <a:tailEnd/>
          </a:ln>
          <a:effectLst/>
        </p:spPr>
      </p:pic>
    </p:spTree>
    <p:extLst>
      <p:ext uri="{BB962C8B-B14F-4D97-AF65-F5344CB8AC3E}">
        <p14:creationId xmlns="" xmlns:p14="http://schemas.microsoft.com/office/powerpoint/2010/main" val="1882100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Picture 3"/>
          <p:cNvPicPr>
            <a:picLocks noChangeAspect="1" noChangeArrowheads="1"/>
          </p:cNvPicPr>
          <p:nvPr/>
        </p:nvPicPr>
        <p:blipFill>
          <a:blip r:embed="rId2"/>
          <a:srcRect/>
          <a:stretch>
            <a:fillRect/>
          </a:stretch>
        </p:blipFill>
        <p:spPr bwMode="auto">
          <a:xfrm>
            <a:off x="1659800" y="861291"/>
            <a:ext cx="9257963" cy="5105400"/>
          </a:xfrm>
          <a:prstGeom prst="rect">
            <a:avLst/>
          </a:prstGeom>
          <a:noFill/>
          <a:ln w="9525">
            <a:noFill/>
            <a:miter lim="800000"/>
            <a:headEnd/>
            <a:tailEnd/>
          </a:ln>
          <a:effectLst/>
        </p:spPr>
      </p:pic>
    </p:spTree>
    <p:extLst>
      <p:ext uri="{BB962C8B-B14F-4D97-AF65-F5344CB8AC3E}">
        <p14:creationId xmlns="" xmlns:p14="http://schemas.microsoft.com/office/powerpoint/2010/main" val="103903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数据绑定</a:t>
            </a:r>
            <a:endParaRPr lang="zh-CN" altLang="en-US" dirty="0"/>
          </a:p>
        </p:txBody>
      </p:sp>
      <p:sp>
        <p:nvSpPr>
          <p:cNvPr id="3" name="内容占位符 2"/>
          <p:cNvSpPr>
            <a:spLocks noGrp="1"/>
          </p:cNvSpPr>
          <p:nvPr>
            <p:ph idx="1"/>
          </p:nvPr>
        </p:nvSpPr>
        <p:spPr/>
        <p:txBody>
          <a:bodyPr/>
          <a:lstStyle/>
          <a:p>
            <a:r>
              <a:rPr lang="en-US" altLang="zh-CN" dirty="0" smtClean="0"/>
              <a:t>&lt;h1&gt;{{</a:t>
            </a:r>
            <a:r>
              <a:rPr lang="en-US" altLang="zh-CN" dirty="0" err="1" smtClean="0"/>
              <a:t>productTitle</a:t>
            </a:r>
            <a:r>
              <a:rPr lang="en-US" altLang="zh-CN" dirty="0" smtClean="0"/>
              <a:t>}}&lt;/h1&gt;</a:t>
            </a:r>
          </a:p>
          <a:p>
            <a:r>
              <a:rPr lang="zh-CN" altLang="en-US" dirty="0" smtClean="0"/>
              <a:t>使用插值表达式将一个表达式的值显示在模板上</a:t>
            </a:r>
            <a:endParaRPr lang="en-US" altLang="zh-CN" dirty="0" smtClean="0"/>
          </a:p>
          <a:p>
            <a:r>
              <a:rPr lang="en-US" altLang="zh-CN" dirty="0" smtClean="0"/>
              <a:t>&lt;</a:t>
            </a:r>
            <a:r>
              <a:rPr lang="en-US" altLang="zh-CN" dirty="0" err="1" smtClean="0"/>
              <a:t>img</a:t>
            </a:r>
            <a:r>
              <a:rPr lang="en-US" altLang="zh-CN" dirty="0" smtClean="0"/>
              <a:t> [</a:t>
            </a:r>
            <a:r>
              <a:rPr lang="en-US" altLang="zh-CN" dirty="0" err="1" smtClean="0"/>
              <a:t>src</a:t>
            </a:r>
            <a:r>
              <a:rPr lang="en-US" altLang="zh-CN" dirty="0" smtClean="0"/>
              <a:t>]=“</a:t>
            </a:r>
            <a:r>
              <a:rPr lang="en-US" altLang="zh-CN" dirty="0" err="1" smtClean="0"/>
              <a:t>imgUrl</a:t>
            </a:r>
            <a:r>
              <a:rPr lang="en-US" altLang="zh-CN" dirty="0" smtClean="0"/>
              <a:t>”&gt;</a:t>
            </a:r>
          </a:p>
          <a:p>
            <a:r>
              <a:rPr lang="zh-CN" altLang="en-US" dirty="0" smtClean="0"/>
              <a:t>使用方括号将</a:t>
            </a:r>
            <a:r>
              <a:rPr lang="en-US" altLang="zh-CN" dirty="0" smtClean="0"/>
              <a:t>HTML</a:t>
            </a:r>
            <a:r>
              <a:rPr lang="zh-CN" altLang="en-US" dirty="0" smtClean="0"/>
              <a:t>标签的一个属性绑定到一个表达式上</a:t>
            </a:r>
            <a:endParaRPr lang="en-US" altLang="zh-CN" dirty="0" smtClean="0"/>
          </a:p>
          <a:p>
            <a:r>
              <a:rPr lang="en-US" altLang="zh-CN" dirty="0" smtClean="0"/>
              <a:t>&lt;button (click)=“</a:t>
            </a:r>
            <a:r>
              <a:rPr lang="en-US" altLang="zh-CN" dirty="0" err="1" smtClean="0"/>
              <a:t>toProductDetail</a:t>
            </a:r>
            <a:r>
              <a:rPr lang="en-US" altLang="zh-CN" dirty="0" smtClean="0"/>
              <a:t>()”&gt;</a:t>
            </a:r>
            <a:r>
              <a:rPr lang="zh-CN" altLang="en-US" dirty="0" smtClean="0"/>
              <a:t>商品详情</a:t>
            </a:r>
            <a:r>
              <a:rPr lang="en-US" altLang="zh-CN" dirty="0" smtClean="0"/>
              <a:t>&lt;/button&gt;</a:t>
            </a:r>
          </a:p>
          <a:p>
            <a:r>
              <a:rPr lang="zh-CN" altLang="en-US" dirty="0" smtClean="0"/>
              <a:t>使用小括号将组件控制器的一个方法绑定到模板上一个事件的处理器</a:t>
            </a:r>
            <a:endParaRPr lang="zh-CN" altLang="en-US" dirty="0"/>
          </a:p>
        </p:txBody>
      </p:sp>
    </p:spTree>
    <p:extLst>
      <p:ext uri="{BB962C8B-B14F-4D97-AF65-F5344CB8AC3E}">
        <p14:creationId xmlns="" xmlns:p14="http://schemas.microsoft.com/office/powerpoint/2010/main" val="22585718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视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TM03457496[[fn=视差]]</Template>
  <TotalTime>879</TotalTime>
  <Words>541</Words>
  <Application>Microsoft Office PowerPoint</Application>
  <PresentationFormat>自定义</PresentationFormat>
  <Paragraphs>109</Paragraphs>
  <Slides>31</Slides>
  <Notes>2</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视差</vt:lpstr>
      <vt:lpstr>深入浅出之angular</vt:lpstr>
      <vt:lpstr>幻灯片 2</vt:lpstr>
      <vt:lpstr>幻灯片 3</vt:lpstr>
      <vt:lpstr>前置知识</vt:lpstr>
      <vt:lpstr>开发准备</vt:lpstr>
      <vt:lpstr>幻灯片 6</vt:lpstr>
      <vt:lpstr>幻灯片 7</vt:lpstr>
      <vt:lpstr>幻灯片 8</vt:lpstr>
      <vt:lpstr>数据绑定</vt:lpstr>
      <vt:lpstr>幻灯片 10</vt:lpstr>
      <vt:lpstr>幻灯片 11</vt:lpstr>
      <vt:lpstr>路由</vt:lpstr>
      <vt:lpstr>使用angular路由导航</vt:lpstr>
      <vt:lpstr>依赖注入</vt:lpstr>
      <vt:lpstr>依赖注入要解决的问题</vt:lpstr>
      <vt:lpstr>依赖注入</vt:lpstr>
      <vt:lpstr>注入器的层级关系</vt:lpstr>
      <vt:lpstr>响应式编程</vt:lpstr>
      <vt:lpstr>生命周期钩子</vt:lpstr>
      <vt:lpstr>幻灯片 20</vt:lpstr>
      <vt:lpstr>管道</vt:lpstr>
      <vt:lpstr>组件通讯</vt:lpstr>
      <vt:lpstr>表单处理</vt:lpstr>
      <vt:lpstr>幻灯片 24</vt:lpstr>
      <vt:lpstr>幻灯片 25</vt:lpstr>
      <vt:lpstr>幻灯片 26</vt:lpstr>
      <vt:lpstr>后端通讯</vt:lpstr>
      <vt:lpstr>幻灯片 28</vt:lpstr>
      <vt:lpstr>httpClient</vt:lpstr>
      <vt:lpstr>websocket</vt:lpstr>
      <vt:lpstr>推荐网站</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深入浅出之angular</dc:title>
  <dc:creator>alwaysLHF</dc:creator>
  <cp:lastModifiedBy>liuhongfei</cp:lastModifiedBy>
  <cp:revision>37</cp:revision>
  <dcterms:created xsi:type="dcterms:W3CDTF">2018-09-16T13:18:38Z</dcterms:created>
  <dcterms:modified xsi:type="dcterms:W3CDTF">2018-09-20T07:50:27Z</dcterms:modified>
</cp:coreProperties>
</file>